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73" r:id="rId2"/>
    <p:sldId id="476" r:id="rId3"/>
    <p:sldId id="467" r:id="rId4"/>
    <p:sldId id="479" r:id="rId5"/>
    <p:sldId id="477" r:id="rId6"/>
    <p:sldId id="478" r:id="rId7"/>
    <p:sldId id="302" r:id="rId8"/>
  </p:sldIdLst>
  <p:sldSz cx="9144000" cy="6858000" type="screen4x3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9999FF"/>
    <a:srgbClr val="33CC33"/>
    <a:srgbClr val="6600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6370" autoAdjust="0"/>
  </p:normalViewPr>
  <p:slideViewPr>
    <p:cSldViewPr>
      <p:cViewPr varScale="1">
        <p:scale>
          <a:sx n="68" d="100"/>
          <a:sy n="68" d="100"/>
        </p:scale>
        <p:origin x="5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E232A3F-EC43-499F-BD6C-6024ABDB486E}" type="datetimeFigureOut">
              <a:rPr lang="es-CO" smtClean="0"/>
              <a:t>29/06/2021</a:t>
            </a:fld>
            <a:endParaRPr lang="es-C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74045ED-3F67-4BDA-8C7A-F0686A6E2B7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92724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D391F4F-F56C-4EDE-91E0-837A63DFCB35}" type="datetimeFigureOut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9DBA14-D9CC-4335-9F88-CCD4E42F6F62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48658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dirty="0">
              <a:latin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39CCFB-721E-4105-9C03-A582988564BA}" type="slidenum">
              <a:rPr lang="es-ES" smtClean="0"/>
              <a:pPr>
                <a:defRPr/>
              </a:pPr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5934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dirty="0">
              <a:latin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39CCFB-721E-4105-9C03-A582988564BA}" type="slidenum">
              <a:rPr lang="es-ES" smtClean="0"/>
              <a:pPr>
                <a:defRPr/>
              </a:pPr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4600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79D0-2641-4E9A-BF71-BD69B4D3CA35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6 Imagen" descr="template PIP principal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3DDD-B7FE-45FB-85F6-44A4B00BFE45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7" name="6 Imagen" descr="template PIP gris 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94651-79FC-4D9E-979A-05209EA82092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F5026-92CE-423E-9ABF-C202A802A9DE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63CD-4D48-4FAB-89F0-509B6C7ECE67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D00C5-A1BC-464E-9839-355FB923EE1D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455BB-8E30-4CFA-BA27-4D38586773E5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F6325-000B-4BC9-A9B8-72B365D4BED2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7618F-D00E-41D6-930E-49C4C3B887D4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5E6A6-3FBF-4C39-B197-5201302102FC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E002-DB07-472A-A71A-37094D0522CC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30164" y="116632"/>
            <a:ext cx="8688145" cy="64807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000" b="1">
                <a:solidFill>
                  <a:srgbClr val="091E5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s-MX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0164" y="6538223"/>
            <a:ext cx="1403176" cy="278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MX" dirty="0"/>
              <a:t>Pag. </a:t>
            </a:r>
            <a:fld id="{59894422-FB46-4EA1-8EDE-4B192C509180}" type="slidenum">
              <a:rPr lang="es-MX" smtClean="0"/>
              <a:pPr/>
              <a:t>‹Nº›</a:t>
            </a:fld>
            <a:endParaRPr lang="es-MX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260768" y="764704"/>
            <a:ext cx="8657541" cy="0"/>
          </a:xfrm>
          <a:prstGeom prst="line">
            <a:avLst/>
          </a:prstGeom>
          <a:ln>
            <a:solidFill>
              <a:srgbClr val="091E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107504" y="6470694"/>
            <a:ext cx="8904370" cy="0"/>
          </a:xfrm>
          <a:prstGeom prst="line">
            <a:avLst/>
          </a:prstGeom>
          <a:ln>
            <a:solidFill>
              <a:srgbClr val="091E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 descr="Logo PiP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7590" y="6512394"/>
            <a:ext cx="294890" cy="300086"/>
          </a:xfrm>
          <a:prstGeom prst="rect">
            <a:avLst/>
          </a:prstGeom>
          <a:ln>
            <a:solidFill>
              <a:srgbClr val="091E56"/>
            </a:solidFill>
          </a:ln>
        </p:spPr>
      </p:pic>
    </p:spTree>
    <p:extLst>
      <p:ext uri="{BB962C8B-B14F-4D97-AF65-F5344CB8AC3E}">
        <p14:creationId xmlns:p14="http://schemas.microsoft.com/office/powerpoint/2010/main" val="208177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7396A-4E39-49C6-AA5A-4673F761B317}" type="datetime1">
              <a:rPr lang="es-CO" smtClean="0"/>
              <a:pPr/>
              <a:t>29/06/2021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CC5A5-E9DC-41AA-B24A-822C9CDCD36F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27584" y="4365104"/>
            <a:ext cx="40324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4000" b="1" dirty="0">
              <a:solidFill>
                <a:srgbClr val="00487E"/>
              </a:solidFill>
              <a:latin typeface="Century Gothic" pitchFamily="34" charset="0"/>
              <a:ea typeface="ＭＳ Ｐゴシック" pitchFamily="34" charset="-128"/>
            </a:endParaRPr>
          </a:p>
          <a:p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251520" y="5877272"/>
            <a:ext cx="864096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500" dirty="0">
                <a:solidFill>
                  <a:srgbClr val="002060"/>
                </a:solidFill>
              </a:rPr>
              <a:t>Colombia         Costa Rica         México         Perú       Panamá</a:t>
            </a:r>
          </a:p>
        </p:txBody>
      </p:sp>
    </p:spTree>
    <p:extLst>
      <p:ext uri="{BB962C8B-B14F-4D97-AF65-F5344CB8AC3E}">
        <p14:creationId xmlns:p14="http://schemas.microsoft.com/office/powerpoint/2010/main" val="37285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C0DB648-B0FA-4B33-A639-D5736DB2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cap="all" dirty="0"/>
              <a:t>Valoración de fondos de inversión locales</a:t>
            </a:r>
            <a:endParaRPr lang="es-CO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6266B65-A751-45A1-95AB-CCD904502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s-MX" dirty="0" err="1"/>
              <a:t>Pag.</a:t>
            </a:r>
            <a:r>
              <a:rPr lang="es-MX" dirty="0"/>
              <a:t> </a:t>
            </a:r>
            <a:fld id="{59894422-FB46-4EA1-8EDE-4B192C509180}" type="slidenum">
              <a:rPr lang="es-MX" smtClean="0"/>
              <a:pPr/>
              <a:t>2</a:t>
            </a:fld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150CF067-7B62-4092-8502-529FC63CED01}"/>
              </a:ext>
            </a:extLst>
          </p:cNvPr>
          <p:cNvSpPr txBox="1">
            <a:spLocks/>
          </p:cNvSpPr>
          <p:nvPr/>
        </p:nvSpPr>
        <p:spPr>
          <a:xfrm>
            <a:off x="323528" y="1166018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CO" sz="2800" dirty="0"/>
          </a:p>
          <a:p>
            <a:pPr lvl="1" algn="just"/>
            <a:endParaRPr lang="es-CO" sz="2200" dirty="0"/>
          </a:p>
          <a:p>
            <a:pPr lvl="1" algn="just"/>
            <a:r>
              <a:rPr lang="es-CO" sz="2200" dirty="0"/>
              <a:t>Se tomaran los hechos de compra / venta del mercado de renta fija o variable.</a:t>
            </a:r>
          </a:p>
          <a:p>
            <a:pPr lvl="1" algn="just"/>
            <a:r>
              <a:rPr lang="es-CO" sz="2200" dirty="0"/>
              <a:t>Se aplicaran los filtros por operación definidos por PIP – </a:t>
            </a:r>
          </a:p>
          <a:p>
            <a:pPr lvl="1" algn="just"/>
            <a:r>
              <a:rPr lang="es-CO" sz="2200" dirty="0"/>
              <a:t>85 – 65 – 25 – 15 millones.</a:t>
            </a:r>
          </a:p>
          <a:p>
            <a:pPr lvl="1" algn="just"/>
            <a:r>
              <a:rPr lang="es-CO" sz="2200" dirty="0"/>
              <a:t>La hora de corte se efectuara a las 2:00 p.m.</a:t>
            </a:r>
            <a:endParaRPr lang="es-CO" sz="2200" dirty="0">
              <a:solidFill>
                <a:schemeClr val="tx1"/>
              </a:solidFill>
            </a:endParaRPr>
          </a:p>
          <a:p>
            <a:pPr algn="just"/>
            <a:endParaRPr lang="es-CO" sz="28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83467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740338" y="184328"/>
            <a:ext cx="8229600" cy="585418"/>
          </a:xfrm>
        </p:spPr>
        <p:txBody>
          <a:bodyPr lIns="92075" tIns="46038" rIns="92075" bIns="46038" anchor="t">
            <a:spAutoFit/>
          </a:bodyPr>
          <a:lstStyle/>
          <a:p>
            <a:pPr algn="l" eaLnBrk="1" hangingPunct="1"/>
            <a:r>
              <a:rPr lang="es-MX" sz="3200" b="1" dirty="0">
                <a:solidFill>
                  <a:srgbClr val="002060"/>
                </a:solidFill>
                <a:latin typeface="Century Gothic" pitchFamily="34" charset="0"/>
                <a:ea typeface="ＭＳ Ｐゴシック" pitchFamily="34" charset="-128"/>
                <a:cs typeface="Arial" pitchFamily="34" charset="0"/>
              </a:rPr>
              <a:t>Acciones - Actualización del precio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</p:spPr>
        <p:txBody>
          <a:bodyPr/>
          <a:lstStyle/>
          <a:p>
            <a:pPr>
              <a:defRPr/>
            </a:pPr>
            <a:fld id="{4B55F50C-3DBE-4543-B504-2DA8FD89D47D}" type="slidenum">
              <a:rPr lang="es-MX" smtClean="0"/>
              <a:pPr>
                <a:defRPr/>
              </a:pPr>
              <a:t>3</a:t>
            </a:fld>
            <a:endParaRPr lang="es-MX" dirty="0"/>
          </a:p>
        </p:txBody>
      </p:sp>
      <p:cxnSp>
        <p:nvCxnSpPr>
          <p:cNvPr id="6" name="Straight Arrow Connector 2"/>
          <p:cNvCxnSpPr/>
          <p:nvPr/>
        </p:nvCxnSpPr>
        <p:spPr>
          <a:xfrm>
            <a:off x="2316088" y="5352108"/>
            <a:ext cx="5544616" cy="0"/>
          </a:xfrm>
          <a:prstGeom prst="straightConnector1">
            <a:avLst/>
          </a:prstGeom>
          <a:ln w="158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8"/>
          <p:cNvCxnSpPr/>
          <p:nvPr/>
        </p:nvCxnSpPr>
        <p:spPr>
          <a:xfrm flipH="1" flipV="1">
            <a:off x="2316088" y="2175372"/>
            <a:ext cx="8384" cy="3176736"/>
          </a:xfrm>
          <a:prstGeom prst="straightConnector1">
            <a:avLst/>
          </a:prstGeom>
          <a:ln w="158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2"/>
          <p:cNvSpPr/>
          <p:nvPr/>
        </p:nvSpPr>
        <p:spPr>
          <a:xfrm>
            <a:off x="2520537" y="3379914"/>
            <a:ext cx="1628503" cy="722851"/>
          </a:xfrm>
          <a:custGeom>
            <a:avLst/>
            <a:gdLst>
              <a:gd name="connsiteX0" fmla="*/ 0 w 1628503"/>
              <a:gd name="connsiteY0" fmla="*/ 687977 h 722851"/>
              <a:gd name="connsiteX1" fmla="*/ 69669 w 1628503"/>
              <a:gd name="connsiteY1" fmla="*/ 722811 h 722851"/>
              <a:gd name="connsiteX2" fmla="*/ 148046 w 1628503"/>
              <a:gd name="connsiteY2" fmla="*/ 705394 h 722851"/>
              <a:gd name="connsiteX3" fmla="*/ 174172 w 1628503"/>
              <a:gd name="connsiteY3" fmla="*/ 679268 h 722851"/>
              <a:gd name="connsiteX4" fmla="*/ 235132 w 1628503"/>
              <a:gd name="connsiteY4" fmla="*/ 635725 h 722851"/>
              <a:gd name="connsiteX5" fmla="*/ 287383 w 1628503"/>
              <a:gd name="connsiteY5" fmla="*/ 583474 h 722851"/>
              <a:gd name="connsiteX6" fmla="*/ 313509 w 1628503"/>
              <a:gd name="connsiteY6" fmla="*/ 557348 h 722851"/>
              <a:gd name="connsiteX7" fmla="*/ 348343 w 1628503"/>
              <a:gd name="connsiteY7" fmla="*/ 513805 h 722851"/>
              <a:gd name="connsiteX8" fmla="*/ 374469 w 1628503"/>
              <a:gd name="connsiteY8" fmla="*/ 496388 h 722851"/>
              <a:gd name="connsiteX9" fmla="*/ 426720 w 1628503"/>
              <a:gd name="connsiteY9" fmla="*/ 452845 h 722851"/>
              <a:gd name="connsiteX10" fmla="*/ 461554 w 1628503"/>
              <a:gd name="connsiteY10" fmla="*/ 400594 h 722851"/>
              <a:gd name="connsiteX11" fmla="*/ 478972 w 1628503"/>
              <a:gd name="connsiteY11" fmla="*/ 383177 h 722851"/>
              <a:gd name="connsiteX12" fmla="*/ 513806 w 1628503"/>
              <a:gd name="connsiteY12" fmla="*/ 322217 h 722851"/>
              <a:gd name="connsiteX13" fmla="*/ 531223 w 1628503"/>
              <a:gd name="connsiteY13" fmla="*/ 278674 h 722851"/>
              <a:gd name="connsiteX14" fmla="*/ 600892 w 1628503"/>
              <a:gd name="connsiteY14" fmla="*/ 191588 h 722851"/>
              <a:gd name="connsiteX15" fmla="*/ 627017 w 1628503"/>
              <a:gd name="connsiteY15" fmla="*/ 174171 h 722851"/>
              <a:gd name="connsiteX16" fmla="*/ 661852 w 1628503"/>
              <a:gd name="connsiteY16" fmla="*/ 130628 h 722851"/>
              <a:gd name="connsiteX17" fmla="*/ 714103 w 1628503"/>
              <a:gd name="connsiteY17" fmla="*/ 95794 h 722851"/>
              <a:gd name="connsiteX18" fmla="*/ 818606 w 1628503"/>
              <a:gd name="connsiteY18" fmla="*/ 8708 h 722851"/>
              <a:gd name="connsiteX19" fmla="*/ 844732 w 1628503"/>
              <a:gd name="connsiteY19" fmla="*/ 0 h 722851"/>
              <a:gd name="connsiteX20" fmla="*/ 888274 w 1628503"/>
              <a:gd name="connsiteY20" fmla="*/ 78377 h 722851"/>
              <a:gd name="connsiteX21" fmla="*/ 905692 w 1628503"/>
              <a:gd name="connsiteY21" fmla="*/ 95794 h 722851"/>
              <a:gd name="connsiteX22" fmla="*/ 923109 w 1628503"/>
              <a:gd name="connsiteY22" fmla="*/ 121920 h 722851"/>
              <a:gd name="connsiteX23" fmla="*/ 949234 w 1628503"/>
              <a:gd name="connsiteY23" fmla="*/ 148045 h 722851"/>
              <a:gd name="connsiteX24" fmla="*/ 966652 w 1628503"/>
              <a:gd name="connsiteY24" fmla="*/ 174171 h 722851"/>
              <a:gd name="connsiteX25" fmla="*/ 1018903 w 1628503"/>
              <a:gd name="connsiteY25" fmla="*/ 226423 h 722851"/>
              <a:gd name="connsiteX26" fmla="*/ 1079863 w 1628503"/>
              <a:gd name="connsiteY26" fmla="*/ 313508 h 722851"/>
              <a:gd name="connsiteX27" fmla="*/ 1105989 w 1628503"/>
              <a:gd name="connsiteY27" fmla="*/ 339634 h 722851"/>
              <a:gd name="connsiteX28" fmla="*/ 1123406 w 1628503"/>
              <a:gd name="connsiteY28" fmla="*/ 365760 h 722851"/>
              <a:gd name="connsiteX29" fmla="*/ 1175657 w 1628503"/>
              <a:gd name="connsiteY29" fmla="*/ 409303 h 722851"/>
              <a:gd name="connsiteX30" fmla="*/ 1210492 w 1628503"/>
              <a:gd name="connsiteY30" fmla="*/ 348343 h 722851"/>
              <a:gd name="connsiteX31" fmla="*/ 1254034 w 1628503"/>
              <a:gd name="connsiteY31" fmla="*/ 304800 h 722851"/>
              <a:gd name="connsiteX32" fmla="*/ 1271452 w 1628503"/>
              <a:gd name="connsiteY32" fmla="*/ 287383 h 722851"/>
              <a:gd name="connsiteX33" fmla="*/ 1288869 w 1628503"/>
              <a:gd name="connsiteY33" fmla="*/ 269965 h 722851"/>
              <a:gd name="connsiteX34" fmla="*/ 1314994 w 1628503"/>
              <a:gd name="connsiteY34" fmla="*/ 252548 h 722851"/>
              <a:gd name="connsiteX35" fmla="*/ 1375954 w 1628503"/>
              <a:gd name="connsiteY35" fmla="*/ 182880 h 722851"/>
              <a:gd name="connsiteX36" fmla="*/ 1375954 w 1628503"/>
              <a:gd name="connsiteY36" fmla="*/ 182880 h 722851"/>
              <a:gd name="connsiteX37" fmla="*/ 1402080 w 1628503"/>
              <a:gd name="connsiteY37" fmla="*/ 148045 h 722851"/>
              <a:gd name="connsiteX38" fmla="*/ 1428206 w 1628503"/>
              <a:gd name="connsiteY38" fmla="*/ 139337 h 722851"/>
              <a:gd name="connsiteX39" fmla="*/ 1489166 w 1628503"/>
              <a:gd name="connsiteY39" fmla="*/ 69668 h 722851"/>
              <a:gd name="connsiteX40" fmla="*/ 1541417 w 1628503"/>
              <a:gd name="connsiteY40" fmla="*/ 52251 h 722851"/>
              <a:gd name="connsiteX41" fmla="*/ 1550126 w 1628503"/>
              <a:gd name="connsiteY41" fmla="*/ 78377 h 722851"/>
              <a:gd name="connsiteX42" fmla="*/ 1602377 w 1628503"/>
              <a:gd name="connsiteY42" fmla="*/ 113211 h 722851"/>
              <a:gd name="connsiteX43" fmla="*/ 1628503 w 1628503"/>
              <a:gd name="connsiteY43" fmla="*/ 139337 h 722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628503" h="722851">
                <a:moveTo>
                  <a:pt x="0" y="687977"/>
                </a:moveTo>
                <a:cubicBezTo>
                  <a:pt x="3988" y="690370"/>
                  <a:pt x="53205" y="724183"/>
                  <a:pt x="69669" y="722811"/>
                </a:cubicBezTo>
                <a:cubicBezTo>
                  <a:pt x="96340" y="720588"/>
                  <a:pt x="121920" y="711200"/>
                  <a:pt x="148046" y="705394"/>
                </a:cubicBezTo>
                <a:cubicBezTo>
                  <a:pt x="156755" y="696685"/>
                  <a:pt x="164711" y="687153"/>
                  <a:pt x="174172" y="679268"/>
                </a:cubicBezTo>
                <a:cubicBezTo>
                  <a:pt x="237778" y="626262"/>
                  <a:pt x="156693" y="706320"/>
                  <a:pt x="235132" y="635725"/>
                </a:cubicBezTo>
                <a:cubicBezTo>
                  <a:pt x="253440" y="619248"/>
                  <a:pt x="269966" y="600891"/>
                  <a:pt x="287383" y="583474"/>
                </a:cubicBezTo>
                <a:cubicBezTo>
                  <a:pt x="296092" y="574765"/>
                  <a:pt x="306677" y="567595"/>
                  <a:pt x="313509" y="557348"/>
                </a:cubicBezTo>
                <a:cubicBezTo>
                  <a:pt x="326439" y="537953"/>
                  <a:pt x="330618" y="527985"/>
                  <a:pt x="348343" y="513805"/>
                </a:cubicBezTo>
                <a:cubicBezTo>
                  <a:pt x="356516" y="507267"/>
                  <a:pt x="365760" y="502194"/>
                  <a:pt x="374469" y="496388"/>
                </a:cubicBezTo>
                <a:cubicBezTo>
                  <a:pt x="434720" y="406014"/>
                  <a:pt x="338327" y="541239"/>
                  <a:pt x="426720" y="452845"/>
                </a:cubicBezTo>
                <a:cubicBezTo>
                  <a:pt x="441521" y="438043"/>
                  <a:pt x="446752" y="415395"/>
                  <a:pt x="461554" y="400594"/>
                </a:cubicBezTo>
                <a:cubicBezTo>
                  <a:pt x="467360" y="394788"/>
                  <a:pt x="473843" y="389588"/>
                  <a:pt x="478972" y="383177"/>
                </a:cubicBezTo>
                <a:cubicBezTo>
                  <a:pt x="492980" y="365667"/>
                  <a:pt x="504868" y="342328"/>
                  <a:pt x="513806" y="322217"/>
                </a:cubicBezTo>
                <a:cubicBezTo>
                  <a:pt x="520155" y="307932"/>
                  <a:pt x="523737" y="292398"/>
                  <a:pt x="531223" y="278674"/>
                </a:cubicBezTo>
                <a:cubicBezTo>
                  <a:pt x="544533" y="254272"/>
                  <a:pt x="575286" y="208659"/>
                  <a:pt x="600892" y="191588"/>
                </a:cubicBezTo>
                <a:lnTo>
                  <a:pt x="627017" y="174171"/>
                </a:lnTo>
                <a:cubicBezTo>
                  <a:pt x="638445" y="157029"/>
                  <a:pt x="645304" y="143039"/>
                  <a:pt x="661852" y="130628"/>
                </a:cubicBezTo>
                <a:cubicBezTo>
                  <a:pt x="678598" y="118069"/>
                  <a:pt x="699301" y="110596"/>
                  <a:pt x="714103" y="95794"/>
                </a:cubicBezTo>
                <a:cubicBezTo>
                  <a:pt x="738354" y="71543"/>
                  <a:pt x="782235" y="20831"/>
                  <a:pt x="818606" y="8708"/>
                </a:cubicBezTo>
                <a:lnTo>
                  <a:pt x="844732" y="0"/>
                </a:lnTo>
                <a:cubicBezTo>
                  <a:pt x="918362" y="98175"/>
                  <a:pt x="824404" y="-33393"/>
                  <a:pt x="888274" y="78377"/>
                </a:cubicBezTo>
                <a:cubicBezTo>
                  <a:pt x="892348" y="85506"/>
                  <a:pt x="900563" y="89383"/>
                  <a:pt x="905692" y="95794"/>
                </a:cubicBezTo>
                <a:cubicBezTo>
                  <a:pt x="912230" y="103967"/>
                  <a:pt x="916409" y="113879"/>
                  <a:pt x="923109" y="121920"/>
                </a:cubicBezTo>
                <a:cubicBezTo>
                  <a:pt x="930993" y="131381"/>
                  <a:pt x="941350" y="138584"/>
                  <a:pt x="949234" y="148045"/>
                </a:cubicBezTo>
                <a:cubicBezTo>
                  <a:pt x="955935" y="156086"/>
                  <a:pt x="959698" y="166348"/>
                  <a:pt x="966652" y="174171"/>
                </a:cubicBezTo>
                <a:cubicBezTo>
                  <a:pt x="983016" y="192581"/>
                  <a:pt x="1005240" y="205928"/>
                  <a:pt x="1018903" y="226423"/>
                </a:cubicBezTo>
                <a:cubicBezTo>
                  <a:pt x="1033895" y="248911"/>
                  <a:pt x="1060518" y="290939"/>
                  <a:pt x="1079863" y="313508"/>
                </a:cubicBezTo>
                <a:cubicBezTo>
                  <a:pt x="1087878" y="322859"/>
                  <a:pt x="1098105" y="330173"/>
                  <a:pt x="1105989" y="339634"/>
                </a:cubicBezTo>
                <a:cubicBezTo>
                  <a:pt x="1112689" y="347675"/>
                  <a:pt x="1116705" y="357719"/>
                  <a:pt x="1123406" y="365760"/>
                </a:cubicBezTo>
                <a:cubicBezTo>
                  <a:pt x="1144357" y="390901"/>
                  <a:pt x="1149972" y="392179"/>
                  <a:pt x="1175657" y="409303"/>
                </a:cubicBezTo>
                <a:cubicBezTo>
                  <a:pt x="1185035" y="390546"/>
                  <a:pt x="1196127" y="364760"/>
                  <a:pt x="1210492" y="348343"/>
                </a:cubicBezTo>
                <a:cubicBezTo>
                  <a:pt x="1224009" y="332896"/>
                  <a:pt x="1239520" y="319314"/>
                  <a:pt x="1254034" y="304800"/>
                </a:cubicBezTo>
                <a:lnTo>
                  <a:pt x="1271452" y="287383"/>
                </a:lnTo>
                <a:cubicBezTo>
                  <a:pt x="1277258" y="281577"/>
                  <a:pt x="1282037" y="274520"/>
                  <a:pt x="1288869" y="269965"/>
                </a:cubicBezTo>
                <a:lnTo>
                  <a:pt x="1314994" y="252548"/>
                </a:lnTo>
                <a:cubicBezTo>
                  <a:pt x="1343798" y="209345"/>
                  <a:pt x="1325011" y="233824"/>
                  <a:pt x="1375954" y="182880"/>
                </a:cubicBezTo>
                <a:lnTo>
                  <a:pt x="1375954" y="182880"/>
                </a:lnTo>
                <a:cubicBezTo>
                  <a:pt x="1384663" y="171268"/>
                  <a:pt x="1390930" y="157337"/>
                  <a:pt x="1402080" y="148045"/>
                </a:cubicBezTo>
                <a:cubicBezTo>
                  <a:pt x="1409132" y="142168"/>
                  <a:pt x="1419497" y="142240"/>
                  <a:pt x="1428206" y="139337"/>
                </a:cubicBezTo>
                <a:cubicBezTo>
                  <a:pt x="1468846" y="78376"/>
                  <a:pt x="1445623" y="98696"/>
                  <a:pt x="1489166" y="69668"/>
                </a:cubicBezTo>
                <a:cubicBezTo>
                  <a:pt x="1503814" y="47696"/>
                  <a:pt x="1507187" y="24868"/>
                  <a:pt x="1541417" y="52251"/>
                </a:cubicBezTo>
                <a:cubicBezTo>
                  <a:pt x="1548585" y="57986"/>
                  <a:pt x="1543635" y="71886"/>
                  <a:pt x="1550126" y="78377"/>
                </a:cubicBezTo>
                <a:cubicBezTo>
                  <a:pt x="1564928" y="93179"/>
                  <a:pt x="1602377" y="113211"/>
                  <a:pt x="1602377" y="113211"/>
                </a:cubicBezTo>
                <a:cubicBezTo>
                  <a:pt x="1612922" y="144845"/>
                  <a:pt x="1601906" y="139337"/>
                  <a:pt x="1628503" y="139337"/>
                </a:cubicBezTo>
              </a:path>
            </a:pathLst>
          </a:cu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9" name="Straight Connector 18"/>
          <p:cNvCxnSpPr/>
          <p:nvPr/>
        </p:nvCxnSpPr>
        <p:spPr>
          <a:xfrm>
            <a:off x="4138382" y="3510058"/>
            <a:ext cx="1728192" cy="0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0"/>
          <p:cNvCxnSpPr/>
          <p:nvPr/>
        </p:nvCxnSpPr>
        <p:spPr>
          <a:xfrm>
            <a:off x="5866574" y="3513928"/>
            <a:ext cx="1490074" cy="902076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2"/>
          <p:cNvCxnSpPr/>
          <p:nvPr/>
        </p:nvCxnSpPr>
        <p:spPr>
          <a:xfrm flipV="1">
            <a:off x="2306211" y="4416004"/>
            <a:ext cx="5410477" cy="444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4"/>
          <p:cNvCxnSpPr/>
          <p:nvPr/>
        </p:nvCxnSpPr>
        <p:spPr>
          <a:xfrm flipH="1">
            <a:off x="4129673" y="2399780"/>
            <a:ext cx="10658" cy="295232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6"/>
          <p:cNvCxnSpPr/>
          <p:nvPr/>
        </p:nvCxnSpPr>
        <p:spPr>
          <a:xfrm flipH="1">
            <a:off x="5844480" y="2399780"/>
            <a:ext cx="10658" cy="295232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5"/>
          <p:cNvSpPr txBox="1"/>
          <p:nvPr/>
        </p:nvSpPr>
        <p:spPr>
          <a:xfrm>
            <a:off x="2665531" y="2422536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chemeClr val="accent1">
                    <a:lumMod val="50000"/>
                  </a:schemeClr>
                </a:solidFill>
              </a:rPr>
              <a:t>Precio Ponderado</a:t>
            </a:r>
          </a:p>
        </p:txBody>
      </p:sp>
      <p:sp>
        <p:nvSpPr>
          <p:cNvPr id="15" name="TextBox 28"/>
          <p:cNvSpPr txBox="1"/>
          <p:nvPr/>
        </p:nvSpPr>
        <p:spPr>
          <a:xfrm>
            <a:off x="4225552" y="2448483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chemeClr val="accent1">
                    <a:lumMod val="50000"/>
                  </a:schemeClr>
                </a:solidFill>
              </a:rPr>
              <a:t>Precio Estable</a:t>
            </a:r>
          </a:p>
        </p:txBody>
      </p:sp>
      <p:sp>
        <p:nvSpPr>
          <p:cNvPr id="16" name="TextBox 29"/>
          <p:cNvSpPr txBox="1"/>
          <p:nvPr/>
        </p:nvSpPr>
        <p:spPr>
          <a:xfrm>
            <a:off x="5980378" y="2422536"/>
            <a:ext cx="1224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chemeClr val="accent1">
                    <a:lumMod val="50000"/>
                  </a:schemeClr>
                </a:solidFill>
              </a:rPr>
              <a:t>Transición lineal a Valor NAV</a:t>
            </a:r>
          </a:p>
        </p:txBody>
      </p:sp>
      <p:sp>
        <p:nvSpPr>
          <p:cNvPr id="17" name="TextBox 30"/>
          <p:cNvSpPr txBox="1"/>
          <p:nvPr/>
        </p:nvSpPr>
        <p:spPr>
          <a:xfrm>
            <a:off x="1222188" y="415439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chemeClr val="accent1">
                    <a:lumMod val="50000"/>
                  </a:schemeClr>
                </a:solidFill>
              </a:rPr>
              <a:t>Valor NAV</a:t>
            </a:r>
          </a:p>
        </p:txBody>
      </p:sp>
      <p:sp>
        <p:nvSpPr>
          <p:cNvPr id="18" name="TextBox 31"/>
          <p:cNvSpPr txBox="1"/>
          <p:nvPr/>
        </p:nvSpPr>
        <p:spPr>
          <a:xfrm>
            <a:off x="4380337" y="5398455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chemeClr val="accent1">
                    <a:lumMod val="50000"/>
                  </a:schemeClr>
                </a:solidFill>
              </a:rPr>
              <a:t>30 </a:t>
            </a:r>
            <a:r>
              <a:rPr lang="es-CO" sz="1400" dirty="0" err="1">
                <a:solidFill>
                  <a:schemeClr val="accent1">
                    <a:lumMod val="50000"/>
                  </a:schemeClr>
                </a:solidFill>
              </a:rPr>
              <a:t>dias</a:t>
            </a:r>
            <a:endParaRPr lang="es-CO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32"/>
          <p:cNvSpPr txBox="1"/>
          <p:nvPr/>
        </p:nvSpPr>
        <p:spPr>
          <a:xfrm>
            <a:off x="6188850" y="5393741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solidFill>
                  <a:schemeClr val="accent1">
                    <a:lumMod val="50000"/>
                  </a:schemeClr>
                </a:solidFill>
              </a:rPr>
              <a:t>60 Días</a:t>
            </a:r>
          </a:p>
        </p:txBody>
      </p:sp>
      <p:cxnSp>
        <p:nvCxnSpPr>
          <p:cNvPr id="20" name="Straight Connector 35"/>
          <p:cNvCxnSpPr/>
          <p:nvPr/>
        </p:nvCxnSpPr>
        <p:spPr>
          <a:xfrm flipV="1">
            <a:off x="7351849" y="4407295"/>
            <a:ext cx="436847" cy="3871"/>
          </a:xfrm>
          <a:prstGeom prst="lin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37"/>
          <p:cNvSpPr txBox="1"/>
          <p:nvPr/>
        </p:nvSpPr>
        <p:spPr>
          <a:xfrm>
            <a:off x="7835704" y="5352108"/>
            <a:ext cx="264687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CO" sz="1600" dirty="0"/>
              <a:t>t</a:t>
            </a:r>
          </a:p>
        </p:txBody>
      </p:sp>
      <p:sp>
        <p:nvSpPr>
          <p:cNvPr id="22" name="TextBox 40"/>
          <p:cNvSpPr txBox="1"/>
          <p:nvPr/>
        </p:nvSpPr>
        <p:spPr>
          <a:xfrm>
            <a:off x="1501833" y="1958602"/>
            <a:ext cx="692403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CO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Valor</a:t>
            </a:r>
          </a:p>
        </p:txBody>
      </p:sp>
      <p:cxnSp>
        <p:nvCxnSpPr>
          <p:cNvPr id="23" name="Straight Connector 45"/>
          <p:cNvCxnSpPr/>
          <p:nvPr/>
        </p:nvCxnSpPr>
        <p:spPr>
          <a:xfrm flipH="1">
            <a:off x="7329755" y="2403470"/>
            <a:ext cx="10658" cy="295232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5">
            <a:extLst>
              <a:ext uri="{FF2B5EF4-FFF2-40B4-BE49-F238E27FC236}">
                <a16:creationId xmlns:a16="http://schemas.microsoft.com/office/drawing/2014/main" id="{595C6E30-5312-4077-B54E-328AE9F13B5C}"/>
              </a:ext>
            </a:extLst>
          </p:cNvPr>
          <p:cNvSpPr txBox="1"/>
          <p:nvPr/>
        </p:nvSpPr>
        <p:spPr>
          <a:xfrm>
            <a:off x="2492265" y="4597851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/>
              <a:t>4.2 </a:t>
            </a:r>
            <a:r>
              <a:rPr lang="es-CO" sz="1400" b="1" kern="1200" dirty="0">
                <a:effectLst/>
                <a:latin typeface="+mn-lt"/>
                <a:ea typeface="+mn-ea"/>
                <a:cs typeface="+mn-cs"/>
              </a:rPr>
              <a:t>FIC</a:t>
            </a:r>
            <a:r>
              <a:rPr lang="es-CO" sz="1400" b="1" kern="1200" dirty="0">
                <a:effectLst/>
              </a:rPr>
              <a:t> </a:t>
            </a:r>
            <a:endParaRPr lang="es-CO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58F2AA-BD67-4530-A88D-0EDB06B4A8D2}"/>
              </a:ext>
            </a:extLst>
          </p:cNvPr>
          <p:cNvSpPr txBox="1"/>
          <p:nvPr/>
        </p:nvSpPr>
        <p:spPr>
          <a:xfrm>
            <a:off x="4336493" y="4514301"/>
            <a:ext cx="2966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400" b="1" kern="1200" dirty="0">
                <a:effectLst/>
                <a:latin typeface="+mn-lt"/>
                <a:ea typeface="+mn-ea"/>
                <a:cs typeface="+mn-cs"/>
              </a:rPr>
              <a:t>4.3 Actualización De Precios Sin Vigencia </a:t>
            </a:r>
            <a:endParaRPr lang="es-CO" sz="1400" b="1" kern="1200" cap="all" dirty="0"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5058398-D31D-4808-97D1-5D87821AAEB2}"/>
              </a:ext>
            </a:extLst>
          </p:cNvPr>
          <p:cNvSpPr txBox="1"/>
          <p:nvPr/>
        </p:nvSpPr>
        <p:spPr>
          <a:xfrm>
            <a:off x="2277232" y="1630342"/>
            <a:ext cx="18455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dirty="0">
                <a:solidFill>
                  <a:srgbClr val="00B050"/>
                </a:solidFill>
              </a:rPr>
              <a:t>Marcación de precio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AC0F8D1-20FB-4D8A-8267-9B54567A9E37}"/>
              </a:ext>
            </a:extLst>
          </p:cNvPr>
          <p:cNvSpPr txBox="1"/>
          <p:nvPr/>
        </p:nvSpPr>
        <p:spPr>
          <a:xfrm>
            <a:off x="4149575" y="1607875"/>
            <a:ext cx="32634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800" dirty="0">
                <a:solidFill>
                  <a:srgbClr val="00B050"/>
                </a:solidFill>
              </a:rPr>
              <a:t>Sin marcación de precio</a:t>
            </a:r>
          </a:p>
        </p:txBody>
      </p:sp>
      <p:sp>
        <p:nvSpPr>
          <p:cNvPr id="30" name="Marcador de número de diapositiva 2">
            <a:extLst>
              <a:ext uri="{FF2B5EF4-FFF2-40B4-BE49-F238E27FC236}">
                <a16:creationId xmlns:a16="http://schemas.microsoft.com/office/drawing/2014/main" id="{1479735D-E144-4825-8C8F-D53BBA69A96C}"/>
              </a:ext>
            </a:extLst>
          </p:cNvPr>
          <p:cNvSpPr txBox="1">
            <a:spLocks/>
          </p:cNvSpPr>
          <p:nvPr/>
        </p:nvSpPr>
        <p:spPr>
          <a:xfrm>
            <a:off x="230164" y="6538223"/>
            <a:ext cx="1403176" cy="278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CO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 err="1"/>
              <a:t>Pag.</a:t>
            </a:r>
            <a:r>
              <a:rPr lang="es-MX" dirty="0"/>
              <a:t> </a:t>
            </a:r>
            <a:fld id="{59894422-FB46-4EA1-8EDE-4B192C509180}" type="slidenum">
              <a:rPr lang="es-MX" smtClean="0"/>
              <a:pPr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287288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740338" y="184328"/>
            <a:ext cx="8229600" cy="585418"/>
          </a:xfrm>
        </p:spPr>
        <p:txBody>
          <a:bodyPr lIns="92075" tIns="46038" rIns="92075" bIns="46038" anchor="t">
            <a:spAutoFit/>
          </a:bodyPr>
          <a:lstStyle/>
          <a:p>
            <a:pPr algn="l" eaLnBrk="1" hangingPunct="1"/>
            <a:r>
              <a:rPr lang="es-MX" sz="3200" b="1" dirty="0">
                <a:solidFill>
                  <a:srgbClr val="002060"/>
                </a:solidFill>
                <a:latin typeface="Century Gothic" pitchFamily="34" charset="0"/>
                <a:ea typeface="ＭＳ Ｐゴシック" pitchFamily="34" charset="-128"/>
                <a:cs typeface="Arial" pitchFamily="34" charset="0"/>
              </a:rPr>
              <a:t>Acciones - Actualización del precio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</p:spPr>
        <p:txBody>
          <a:bodyPr/>
          <a:lstStyle/>
          <a:p>
            <a:pPr>
              <a:defRPr/>
            </a:pPr>
            <a:fld id="{4B55F50C-3DBE-4543-B504-2DA8FD89D47D}" type="slidenum">
              <a:rPr lang="es-MX" smtClean="0"/>
              <a:pPr>
                <a:defRPr/>
              </a:pPr>
              <a:t>4</a:t>
            </a:fld>
            <a:endParaRPr lang="es-MX" dirty="0"/>
          </a:p>
        </p:txBody>
      </p:sp>
      <p:sp>
        <p:nvSpPr>
          <p:cNvPr id="30" name="Marcador de número de diapositiva 2">
            <a:extLst>
              <a:ext uri="{FF2B5EF4-FFF2-40B4-BE49-F238E27FC236}">
                <a16:creationId xmlns:a16="http://schemas.microsoft.com/office/drawing/2014/main" id="{1479735D-E144-4825-8C8F-D53BBA69A96C}"/>
              </a:ext>
            </a:extLst>
          </p:cNvPr>
          <p:cNvSpPr txBox="1">
            <a:spLocks/>
          </p:cNvSpPr>
          <p:nvPr/>
        </p:nvSpPr>
        <p:spPr>
          <a:xfrm>
            <a:off x="230164" y="6538223"/>
            <a:ext cx="1403176" cy="2780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CO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dirty="0" err="1"/>
              <a:t>Pag.</a:t>
            </a:r>
            <a:r>
              <a:rPr lang="es-MX" dirty="0"/>
              <a:t> </a:t>
            </a:r>
            <a:fld id="{59894422-FB46-4EA1-8EDE-4B192C509180}" type="slidenum">
              <a:rPr lang="es-MX" smtClean="0"/>
              <a:pPr/>
              <a:t>4</a:t>
            </a:fld>
            <a:endParaRPr lang="es-MX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87F9C2CE-9CF7-424C-A805-5C3C93CA5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141103"/>
            <a:ext cx="4313310" cy="257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532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C0DB648-B0FA-4B33-A639-D5736DB2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cap="all" dirty="0"/>
              <a:t>Simulación  </a:t>
            </a:r>
            <a:endParaRPr lang="es-CO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D63EBC-B4CF-45E9-A7EC-6F3197F49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" y="1124744"/>
            <a:ext cx="8671560" cy="489654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5DE2221-ABF8-4085-B117-EF2227E0D8C2}"/>
              </a:ext>
            </a:extLst>
          </p:cNvPr>
          <p:cNvSpPr txBox="1"/>
          <p:nvPr/>
        </p:nvSpPr>
        <p:spPr>
          <a:xfrm>
            <a:off x="259184" y="6091986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 dirty="0"/>
              <a:t>DAVCOREITC</a:t>
            </a:r>
          </a:p>
        </p:txBody>
      </p:sp>
      <p:sp>
        <p:nvSpPr>
          <p:cNvPr id="8" name="Marcador de número de diapositiva 2">
            <a:extLst>
              <a:ext uri="{FF2B5EF4-FFF2-40B4-BE49-F238E27FC236}">
                <a16:creationId xmlns:a16="http://schemas.microsoft.com/office/drawing/2014/main" id="{F701CC05-E54D-4695-B737-63E68FFA73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0164" y="6538223"/>
            <a:ext cx="1403176" cy="278052"/>
          </a:xfrm>
        </p:spPr>
        <p:txBody>
          <a:bodyPr/>
          <a:lstStyle/>
          <a:p>
            <a:r>
              <a:rPr lang="es-MX" dirty="0" err="1"/>
              <a:t>Pag.</a:t>
            </a:r>
            <a:r>
              <a:rPr lang="es-MX" dirty="0"/>
              <a:t> </a:t>
            </a:r>
            <a:fld id="{59894422-FB46-4EA1-8EDE-4B192C509180}" type="slidenum">
              <a:rPr lang="es-MX" smtClean="0"/>
              <a:pPr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07032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C0DB648-B0FA-4B33-A639-D5736DB2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cap="all" dirty="0"/>
              <a:t>Simulación  </a:t>
            </a:r>
            <a:endParaRPr lang="es-CO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6266B65-A751-45A1-95AB-CCD904502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s-MX"/>
              <a:t>Pag. </a:t>
            </a:r>
            <a:fld id="{59894422-FB46-4EA1-8EDE-4B192C509180}" type="slidenum">
              <a:rPr lang="es-MX" smtClean="0"/>
              <a:pPr/>
              <a:t>6</a:t>
            </a:fld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5DE2221-ABF8-4085-B117-EF2227E0D8C2}"/>
              </a:ext>
            </a:extLst>
          </p:cNvPr>
          <p:cNvSpPr txBox="1"/>
          <p:nvPr/>
        </p:nvSpPr>
        <p:spPr>
          <a:xfrm>
            <a:off x="259184" y="6091986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000" dirty="0"/>
              <a:t>PEI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03FBD27-E667-472F-8458-92F7B6FA9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" y="964720"/>
            <a:ext cx="8671560" cy="512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38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827584" y="4365104"/>
            <a:ext cx="403244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0487E"/>
                </a:solidFill>
                <a:latin typeface="Century Gothic" pitchFamily="34" charset="0"/>
                <a:ea typeface="ＭＳ Ｐゴシック" pitchFamily="34" charset="-128"/>
              </a:rPr>
              <a:t>GRACIAS!!</a:t>
            </a:r>
          </a:p>
          <a:p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251520" y="5877272"/>
            <a:ext cx="864096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500" dirty="0">
                <a:solidFill>
                  <a:srgbClr val="002060"/>
                </a:solidFill>
              </a:rPr>
              <a:t>Colombia         Costa Rica         México         Perú       Panamá</a:t>
            </a:r>
          </a:p>
        </p:txBody>
      </p:sp>
    </p:spTree>
    <p:extLst>
      <p:ext uri="{BB962C8B-B14F-4D97-AF65-F5344CB8AC3E}">
        <p14:creationId xmlns:p14="http://schemas.microsoft.com/office/powerpoint/2010/main" val="3843752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23836</TotalTime>
  <Words>133</Words>
  <Application>Microsoft Office PowerPoint</Application>
  <PresentationFormat>Presentación en pantalla (4:3)</PresentationFormat>
  <Paragraphs>37</Paragraphs>
  <Slides>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Tema de Office</vt:lpstr>
      <vt:lpstr>Presentación de PowerPoint</vt:lpstr>
      <vt:lpstr>Valoración de fondos de inversión locales</vt:lpstr>
      <vt:lpstr>Acciones - Actualización del precio</vt:lpstr>
      <vt:lpstr>Acciones - Actualización del precio</vt:lpstr>
      <vt:lpstr>Simulación  </vt:lpstr>
      <vt:lpstr>Simulación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Juan Camilo Cabrera</dc:creator>
  <cp:lastModifiedBy>Asomutuos Asomutuos</cp:lastModifiedBy>
  <cp:revision>303</cp:revision>
  <cp:lastPrinted>2015-11-24T13:43:42Z</cp:lastPrinted>
  <dcterms:created xsi:type="dcterms:W3CDTF">2013-11-20T20:24:47Z</dcterms:created>
  <dcterms:modified xsi:type="dcterms:W3CDTF">2021-06-29T21:16:35Z</dcterms:modified>
</cp:coreProperties>
</file>