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371" r:id="rId3"/>
    <p:sldId id="372" r:id="rId4"/>
    <p:sldId id="374" r:id="rId5"/>
    <p:sldId id="375" r:id="rId6"/>
    <p:sldId id="376" r:id="rId7"/>
  </p:sldIdLst>
  <p:sldSz cx="6858000" cy="5143500"/>
  <p:notesSz cx="6858000" cy="9144000"/>
  <p:embeddedFontLst>
    <p:embeddedFont>
      <p:font typeface="Arvo" panose="020B0604020202020204" charset="0"/>
      <p:regular r:id="rId9"/>
      <p:bold r:id="rId10"/>
      <p:italic r:id="rId11"/>
      <p:boldItalic r:id="rId12"/>
    </p:embeddedFont>
    <p:embeddedFont>
      <p:font typeface="Bodoni" panose="020B0604020202020204"/>
      <p:regular r:id="rId13"/>
      <p:bold r:id="rId14"/>
      <p:italic r:id="rId15"/>
      <p:boldItalic r:id="rId16"/>
    </p:embeddedFont>
    <p:embeddedFont>
      <p:font typeface="Ubuntu" panose="020B0504030602030204" pitchFamily="34" charset="0"/>
      <p:regular r:id="rId17"/>
      <p:bold r:id="rId18"/>
      <p:italic r:id="rId19"/>
      <p:boldItalic r:id="rId20"/>
    </p:embeddedFont>
    <p:embeddedFont>
      <p:font typeface="Ubuntu Light" panose="020B0304030602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3053" userDrawn="1">
          <p15:clr>
            <a:srgbClr val="A4A3A4"/>
          </p15:clr>
        </p15:guide>
        <p15:guide id="3" orient="horz" pos="2871" userDrawn="1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A13"/>
    <a:srgbClr val="0078C1"/>
    <a:srgbClr val="213C90"/>
    <a:srgbClr val="F0A22E"/>
    <a:srgbClr val="F2B14F"/>
    <a:srgbClr val="F3B253"/>
    <a:srgbClr val="785530"/>
    <a:srgbClr val="EA4316"/>
    <a:srgbClr val="000000"/>
    <a:srgbClr val="067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471530-AB68-4A1D-8B2B-FF818E96F679}">
  <a:tblStyle styleId="{9A471530-AB68-4A1D-8B2B-FF818E96F6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3557" autoAdjust="0"/>
  </p:normalViewPr>
  <p:slideViewPr>
    <p:cSldViewPr snapToGrid="0">
      <p:cViewPr varScale="1">
        <p:scale>
          <a:sx n="80" d="100"/>
          <a:sy n="80" d="100"/>
        </p:scale>
        <p:origin x="1400" y="44"/>
      </p:cViewPr>
      <p:guideLst>
        <p:guide orient="horz"/>
        <p:guide orient="horz" pos="3053"/>
        <p:guide orient="horz" pos="2871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07225" y="321200"/>
            <a:ext cx="3664125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07988" y="1856275"/>
            <a:ext cx="461835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305213" y="352200"/>
            <a:ext cx="6247575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6858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090538" y="1904925"/>
            <a:ext cx="440775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336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975"/>
            </a:lvl3pPr>
            <a:lvl4pPr marL="1371600" lvl="3" indent="-23336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975"/>
            </a:lvl4pPr>
            <a:lvl5pPr marL="17145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38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7pPr>
            <a:lvl8pPr marL="2743200" lvl="7" indent="-2238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8pPr>
            <a:lvl9pPr marL="3086100" lvl="8" indent="-2190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75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1149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9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9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9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9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9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9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9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9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55" name="Google Shape;55;p8"/>
          <p:cNvCxnSpPr/>
          <p:nvPr/>
        </p:nvCxnSpPr>
        <p:spPr>
          <a:xfrm>
            <a:off x="3175425" y="1223600"/>
            <a:ext cx="50715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305213" y="352200"/>
            <a:ext cx="6247575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557213" y="1238100"/>
            <a:ext cx="5797125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641149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9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9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9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9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9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9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9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9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1824975" y="3015325"/>
            <a:ext cx="320805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305213" y="416250"/>
            <a:ext cx="6247575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1075" y="933450"/>
            <a:ext cx="5285475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1075" y="1695450"/>
            <a:ext cx="5285475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1149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9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9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9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9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9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9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9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9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62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ctrTitle"/>
          </p:nvPr>
        </p:nvSpPr>
        <p:spPr>
          <a:xfrm>
            <a:off x="856295" y="2243362"/>
            <a:ext cx="4618350" cy="656775"/>
          </a:xfrm>
          <a:prstGeom prst="rect">
            <a:avLst/>
          </a:prstGeom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s" dirty="0">
                <a:solidFill>
                  <a:schemeClr val="bg1"/>
                </a:solidFill>
              </a:rPr>
              <a:t>Plan de </a:t>
            </a:r>
            <a:r>
              <a:rPr lang="es-CO" dirty="0">
                <a:solidFill>
                  <a:schemeClr val="bg1"/>
                </a:solidFill>
              </a:rPr>
              <a:t>Sucesión</a:t>
            </a:r>
            <a:r>
              <a:rPr lang="es" dirty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03F9E09-52C0-4A81-95F4-440F5375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35" y="227956"/>
            <a:ext cx="1438834" cy="1188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34C40-7B91-9711-0BFD-CEF46561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000" dirty="0"/>
              <a:t>Plan de Sucesión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BA6374-7726-CD8F-2A36-897E16F52BCC}"/>
              </a:ext>
            </a:extLst>
          </p:cNvPr>
          <p:cNvSpPr txBox="1"/>
          <p:nvPr/>
        </p:nvSpPr>
        <p:spPr>
          <a:xfrm>
            <a:off x="1299044" y="1963971"/>
            <a:ext cx="425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1D35"/>
                </a:solidFill>
                <a:latin typeface="Google Sans"/>
              </a:rPr>
              <a:t>Es una estrategia que permite identificar y desarrollar talentos internos para asumir roles claves en el futuro, garantizando la continuidad y estabilidad de la empresa.</a:t>
            </a:r>
          </a:p>
          <a:p>
            <a:pPr algn="just"/>
            <a:endParaRPr lang="es-ES" sz="1600" dirty="0">
              <a:solidFill>
                <a:srgbClr val="001D35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49880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810709-3A4E-96B2-71BA-4110FBA6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DB418-9702-0DE3-B6DD-A89063E6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000" dirty="0"/>
              <a:t>Importancia del Plan de Sucesión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D26733-11A0-A6C6-D883-B64F527D36AC}"/>
              </a:ext>
            </a:extLst>
          </p:cNvPr>
          <p:cNvSpPr txBox="1"/>
          <p:nvPr/>
        </p:nvSpPr>
        <p:spPr>
          <a:xfrm>
            <a:off x="1343770" y="1593764"/>
            <a:ext cx="427780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Garantizar la continuidad del negocio. (No depender de una líder clave)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1D35"/>
                </a:solidFill>
                <a:latin typeface="Google Sans"/>
              </a:rPr>
              <a:t>Retener el talento interno (Dar oportunidades a las personas internas genera motivación)</a:t>
            </a:r>
            <a:endParaRPr lang="es-ES" sz="1600" dirty="0">
              <a:solidFill>
                <a:srgbClr val="001D35"/>
              </a:solidFill>
              <a:latin typeface="Google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Minimizar el impacto en la operación (Garantizar los servicios del fondo)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1D35"/>
                </a:solidFill>
                <a:latin typeface="Google Sans"/>
              </a:rPr>
              <a:t>Mejorar la cultura organizacional (Cultura de aprendizaje y desarrollo continuo)</a:t>
            </a:r>
            <a:endParaRPr lang="es-ES" sz="1600" dirty="0">
              <a:solidFill>
                <a:srgbClr val="001D35"/>
              </a:solidFill>
              <a:latin typeface="Google Sans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230581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249A9-F646-6914-B56F-B4C8B73E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10BC9-6B2C-4FE8-B241-AC16E259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Pasos claves para implementar</a:t>
            </a:r>
            <a:br>
              <a:rPr lang="es-ES" sz="2000" dirty="0"/>
            </a:br>
            <a:r>
              <a:rPr lang="es-ES" sz="2000" dirty="0"/>
              <a:t> un plan de sucesión</a:t>
            </a:r>
            <a:endParaRPr lang="es-CO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20882B-7083-A6C6-FC58-68EE62EE2C10}"/>
              </a:ext>
            </a:extLst>
          </p:cNvPr>
          <p:cNvSpPr txBox="1"/>
          <p:nvPr/>
        </p:nvSpPr>
        <p:spPr>
          <a:xfrm>
            <a:off x="1687670" y="1895934"/>
            <a:ext cx="34349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1D35"/>
                </a:solidFill>
                <a:latin typeface="Google Sans"/>
              </a:rPr>
              <a:t>Identificar puestos críticos</a:t>
            </a:r>
            <a:r>
              <a:rPr lang="es-ES" sz="1600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1D35"/>
                </a:solidFill>
                <a:latin typeface="Google Sans"/>
              </a:rPr>
              <a:t>Evaluar el talento interno</a:t>
            </a:r>
            <a:r>
              <a:rPr lang="es-ES" sz="1600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Desarrollar un plan de capacitación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1D35"/>
                </a:solidFill>
                <a:latin typeface="Google Sans"/>
              </a:rPr>
              <a:t>Seguimiento y evaluación</a:t>
            </a:r>
            <a:endParaRPr lang="es-ES" sz="1600" dirty="0">
              <a:solidFill>
                <a:srgbClr val="001D35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30556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1E54D-B954-F0A9-26EB-C926B7B6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5B3C0-E42D-1592-1A8C-D94D962B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354"/>
            <a:ext cx="6858000" cy="913800"/>
          </a:xfrm>
        </p:spPr>
        <p:txBody>
          <a:bodyPr/>
          <a:lstStyle/>
          <a:p>
            <a:r>
              <a:rPr lang="es-CO" sz="2000" dirty="0"/>
              <a:t>Plan de Sucesión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1F3982-9AB1-E19B-F430-D457F539C8D8}"/>
              </a:ext>
            </a:extLst>
          </p:cNvPr>
          <p:cNvSpPr txBox="1"/>
          <p:nvPr/>
        </p:nvSpPr>
        <p:spPr>
          <a:xfrm>
            <a:off x="1919704" y="1743945"/>
            <a:ext cx="34349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AutoNum type="arabicPeriod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Dirección Estratégica </a:t>
            </a:r>
          </a:p>
          <a:p>
            <a:pPr marL="342900" indent="-342900">
              <a:buFont typeface="Arial"/>
              <a:buAutoNum type="arabicPeriod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Gestión de Riesgo</a:t>
            </a:r>
          </a:p>
          <a:p>
            <a:pPr marL="342900" indent="-342900">
              <a:buFont typeface="Arial"/>
              <a:buAutoNum type="arabicPeriod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Gestion y Atención al Afiliado</a:t>
            </a:r>
          </a:p>
          <a:p>
            <a:pPr marL="342900" indent="-342900">
              <a:buFont typeface="Arial"/>
              <a:buAutoNum type="arabicPeriod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Gestion de Inversiones</a:t>
            </a:r>
          </a:p>
          <a:p>
            <a:pPr marL="342900" indent="-342900">
              <a:buFont typeface="Arial"/>
              <a:buAutoNum type="arabicPeriod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Gestion de Crédito a Afiliados</a:t>
            </a:r>
          </a:p>
          <a:p>
            <a:pPr marL="342900" indent="-342900">
              <a:buFont typeface="Arial"/>
              <a:buAutoNum type="arabicPeriod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Gestion Administrativa</a:t>
            </a:r>
          </a:p>
          <a:p>
            <a:pPr marL="342900" indent="-342900">
              <a:buFont typeface="Arial"/>
              <a:buAutoNum type="arabicPeriod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Gestion Contable</a:t>
            </a:r>
          </a:p>
          <a:p>
            <a:pPr marL="342900" indent="-342900">
              <a:buFont typeface="Arial"/>
              <a:buAutoNum type="arabicPeriod"/>
            </a:pPr>
            <a:r>
              <a:rPr lang="es-ES" sz="1600" dirty="0">
                <a:solidFill>
                  <a:srgbClr val="001D35"/>
                </a:solidFill>
                <a:latin typeface="Google Sans"/>
              </a:rPr>
              <a:t>Auditoría Interna</a:t>
            </a:r>
          </a:p>
          <a:p>
            <a:pPr marL="342900" indent="-342900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87139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8C3A4-0C91-3BEA-7CA9-C60CDD3FC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0C153-6058-398D-07C3-E82215A3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354"/>
            <a:ext cx="6858000" cy="913800"/>
          </a:xfrm>
        </p:spPr>
        <p:txBody>
          <a:bodyPr/>
          <a:lstStyle/>
          <a:p>
            <a:r>
              <a:rPr lang="es-CO" sz="2000" dirty="0"/>
              <a:t>Plan de Sucesión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E64BFF-7B5E-2C1C-515E-C2F1BEC3A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90" y="1338044"/>
            <a:ext cx="3026540" cy="31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8383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Personalizado 8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0078C1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213C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8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0078C1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213C90"/>
    </a:folHlink>
  </a:clrScheme>
</a:themeOverride>
</file>

<file path=ppt/theme/themeOverride2.xml><?xml version="1.0" encoding="utf-8"?>
<a:themeOverride xmlns:a="http://schemas.openxmlformats.org/drawingml/2006/main">
  <a:clrScheme name="Personalizado 8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0078C1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213C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16832</TotalTime>
  <Words>148</Words>
  <Application>Microsoft Office PowerPoint</Application>
  <PresentationFormat>Personalizado</PresentationFormat>
  <Paragraphs>23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Ubuntu</vt:lpstr>
      <vt:lpstr>Arvo</vt:lpstr>
      <vt:lpstr>Ubuntu Light</vt:lpstr>
      <vt:lpstr>Bodoni</vt:lpstr>
      <vt:lpstr>Google Sans</vt:lpstr>
      <vt:lpstr>Minimal Charm</vt:lpstr>
      <vt:lpstr>Plan de Sucesión </vt:lpstr>
      <vt:lpstr>Plan de Sucesión</vt:lpstr>
      <vt:lpstr>Importancia del Plan de Sucesión</vt:lpstr>
      <vt:lpstr>Pasos claves para implementar  un plan de sucesión</vt:lpstr>
      <vt:lpstr>Plan de Sucesión</vt:lpstr>
      <vt:lpstr>Plan de Sucesión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JUNTA DIRECTIVA</dc:title>
  <dc:creator>DIEGO F</dc:creator>
  <cp:lastModifiedBy>MIGUEL MORALES RIAÑO</cp:lastModifiedBy>
  <cp:revision>576</cp:revision>
  <dcterms:modified xsi:type="dcterms:W3CDTF">2025-05-30T13:36:42Z</dcterms:modified>
</cp:coreProperties>
</file>