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7000875" cy="92297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D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021928-AFC1-4813-8C05-30B887751458}" v="362" dt="2026-06-12T03:43:36.888"/>
    <p1510:client id="{2CF78135-D671-4EB6-9EAA-870C60DBF000}" v="25" dt="2026-06-12T03:14:06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BA085-D6EC-8A08-E378-28EE2FB3E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5C2EA3-29BF-4192-3385-BD2BDC391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3BCAA6-EB69-B348-98E8-85F0E618A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829A4D-E831-B40D-B15D-250B6DF9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E5D092-A4C4-634E-8F3F-9AA92C7A7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750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61E90-8BA6-3F79-C4E2-18EB01A5E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6E3161-4AB1-CC69-2502-C5AA9EA5A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1A1231-B036-24CE-6FB7-6EC1B4F9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03AC57-1B80-F8FD-4671-4EB15BFF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0FF9F9-58E4-DD22-F755-ED80D0C5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25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4FB56D-AC16-3EA5-6E49-B1238A5B1F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846C99-D43A-06FA-7D04-65C0D2196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F2E7AE-0D76-2C0D-4CCF-6E53D9B08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894700-BFF5-82BA-7828-38D00BCDF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ADE53A-C105-86A3-1A61-BD6BD3332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066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7CAB7-D1C2-9A67-3C01-052BAC16B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897DCF-6830-D7F3-094A-84223912C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874E4A-1D3F-D5A4-5CCE-F11ADB83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7FFAE5-F58E-1772-EE95-634041B3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6268FF-B7D3-FE25-9B2E-0F2C0F35C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102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A49EA-5B87-BB2A-CD92-5F2ADA9A6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B61DFC-552C-AB8F-0A93-205B08758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B7E926-202F-D617-21D6-FA5330FD8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3238B2-8081-4A87-817D-BB8A5E45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C2188B-5FDE-5C7B-1B70-34705E3F2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236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EB2FD-4AF5-6502-3FAE-FD33796C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B6C331-E7CC-4149-3D9C-EA6E2B2B5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10924C-E159-6FFC-13C2-5DAC36A7A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0F45FB-BCD2-F8AC-7105-189629DD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1955D3-F327-6B5B-03DA-805B35B1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C34A04-AA8E-506F-F428-FF5893B2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502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CEB99-809D-E534-7999-7FD93656D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B8C2BD-CE01-F464-8858-4AEE32B8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12099F-894E-C697-8935-0C672B165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FCF3AE-5F60-5408-8A74-222F1D4B2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27B72A-CA65-820D-4242-DB138EFEE5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270380-7E80-EB0E-6BF5-9252EDEFC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FC54699-0B90-6194-97DE-48F43F0D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E47265A-DC96-983D-D9E3-42BC82261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712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7EE65-2576-BAAE-C5BD-DD52DEF5E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AE091CC-40BF-4ADD-5556-1052D3847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22EC43-D7CF-F6CD-3E42-F5FCCADF4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5D4664-7662-D60B-8BDE-A651D3221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900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891743E-4A4B-6145-685E-CC8278F9E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149C3A-F764-B99C-A7D8-F9E44917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EA3F1B-C397-978B-CC07-08CFF817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866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2164B7-9238-F230-6DD7-9FB078FE5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120E1C-F397-10E7-BC6A-67E099421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4B336D-8998-AB35-B09E-F23F98391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7D207F-202C-09B7-CE8D-EF17EE8A2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507C3A-A7F4-9630-2CDA-ECCCE125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BFDEFA-6A1B-D758-B5AB-60E557A0B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028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409F0-9363-4D44-583C-2EF78B63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7F1FCD9-FB94-BEF9-29CC-D7EAB36FA1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AD3971-CD03-320A-59BC-A60969F53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9CF166-709F-BC20-BDF4-4D3D3920B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5F2ACE-683E-9D00-7AB7-71F66FCE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488A72-98FC-1619-714E-73C89602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170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9FE504-9292-B749-B669-942C57E25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4FE0BD-40EB-4D22-112F-F5BEBA633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49DF38-F2A0-D1F4-64CA-D988A9A08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502BF-F0D8-4F10-AE93-0881229F75F8}" type="datetimeFigureOut">
              <a:rPr lang="es-CO" smtClean="0"/>
              <a:t>12/06/2026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D3CA41-2B8D-8E83-AF83-E3D239512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580BB2-AB84-7EA3-30B0-ADAF245A6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4CEAF5-9891-4F1D-A2AF-1C0FA94525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057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VIDEO+SOBRE+INSOLVENCIA+LEY+2445+DE+2025+CORTO+PERO+COMPLETO&amp;&amp;mid=ABE07957692EBA6B70F5ABE07957692EBA6B70F5&amp;churl=https%3a%2f%2fwww.youtube.com%2fchannel%2fUCZUX9d9iXYb2exeqvoNFuMA&amp;FORM=VRDGA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F1BBB631-1A07-4895-9443-90DA61B53E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4B919CF4-038C-4172-A2AB-863A1E4D82AB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  <a:endParaRPr lang="es-ES" sz="45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71028" y="2403011"/>
            <a:ext cx="844133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>
                <a:latin typeface="Trebuchet MS" panose="020B0603020202020204" pitchFamily="34" charset="0"/>
                <a:cs typeface="Arial" panose="020B0604020202020204" pitchFamily="34" charset="0"/>
              </a:rPr>
              <a:t>INTRODUCCIÓN:</a:t>
            </a:r>
          </a:p>
          <a:p>
            <a:endParaRPr lang="es-MX" sz="1600"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s-CO" sz="1600">
                <a:latin typeface="Trebuchet MS" panose="020B0603020202020204" pitchFamily="34" charset="0"/>
              </a:rPr>
              <a:t>Si estás en Colombia, debes más de lo que puedes pagar y dos o más de tus acreedores llevan más de 90 días esperando,  lo que necesitas leer hoy. La </a:t>
            </a:r>
            <a:r>
              <a:rPr lang="es-CO" sz="1600" b="1">
                <a:latin typeface="Trebuchet MS" panose="020B0603020202020204" pitchFamily="34" charset="0"/>
              </a:rPr>
              <a:t>insolvencia de persona natural no comerciante</a:t>
            </a:r>
            <a:r>
              <a:rPr lang="es-CO" sz="1600">
                <a:latin typeface="Trebuchet MS" panose="020B0603020202020204" pitchFamily="34" charset="0"/>
              </a:rPr>
              <a:t>, renovada por la </a:t>
            </a:r>
            <a:r>
              <a:rPr lang="es-CO" sz="1600" b="1">
                <a:latin typeface="Trebuchet MS" panose="020B0603020202020204" pitchFamily="34" charset="0"/>
              </a:rPr>
              <a:t>Ley 2445 de 2025</a:t>
            </a:r>
            <a:r>
              <a:rPr lang="es-CO" sz="1600">
                <a:latin typeface="Trebuchet MS" panose="020B0603020202020204" pitchFamily="34" charset="0"/>
              </a:rPr>
              <a:t>, te ofrece una segunda oportunidad financiera real: detiene los cobros judiciales, suspende los embargos, protege tus servicios públicos y te permite negociar el pago de tus deudas en condiciones acordes con tu situación económica actual.</a:t>
            </a:r>
          </a:p>
          <a:p>
            <a:pPr fontAlgn="base"/>
            <a:endParaRPr lang="es-CO" sz="1600" b="1">
              <a:latin typeface="Trebuchet MS" panose="020B0603020202020204" pitchFamily="34" charset="0"/>
            </a:endParaRPr>
          </a:p>
          <a:p>
            <a:pPr fontAlgn="base"/>
            <a:r>
              <a:rPr lang="es-CO" sz="1600" b="1">
                <a:latin typeface="Trebuchet MS" panose="020B0603020202020204" pitchFamily="34" charset="0"/>
              </a:rPr>
              <a:t>Ley 2445 de 2025</a:t>
            </a:r>
            <a:br>
              <a:rPr lang="es-CO" sz="1600">
                <a:latin typeface="Trebuchet MS" panose="020B0603020202020204" pitchFamily="34" charset="0"/>
              </a:rPr>
            </a:br>
            <a:r>
              <a:rPr lang="es-CO" sz="1600" b="1">
                <a:latin typeface="Trebuchet MS" panose="020B0603020202020204" pitchFamily="34" charset="0"/>
              </a:rPr>
              <a:t>Decreto 1136 de 2025</a:t>
            </a:r>
            <a:br>
              <a:rPr lang="es-CO" sz="1600">
                <a:latin typeface="Trebuchet MS" panose="020B0603020202020204" pitchFamily="34" charset="0"/>
              </a:rPr>
            </a:br>
            <a:r>
              <a:rPr lang="es-CO" sz="1600" b="1">
                <a:latin typeface="Trebuchet MS" panose="020B0603020202020204" pitchFamily="34" charset="0"/>
              </a:rPr>
              <a:t>CGP Art. 531–576</a:t>
            </a:r>
            <a:br>
              <a:rPr lang="es-CO" sz="1600">
                <a:latin typeface="Trebuchet MS" panose="020B0603020202020204" pitchFamily="34" charset="0"/>
              </a:rPr>
            </a:br>
            <a:r>
              <a:rPr lang="es-CO" sz="1600" b="1">
                <a:latin typeface="Trebuchet MS" panose="020B0603020202020204" pitchFamily="34" charset="0"/>
              </a:rPr>
              <a:t>Decreto 2677 de 2012</a:t>
            </a:r>
            <a:endParaRPr lang="es-CO" sz="1600">
              <a:latin typeface="Trebuchet MS" panose="020B0603020202020204" pitchFamily="34" charset="0"/>
            </a:endParaRPr>
          </a:p>
          <a:p>
            <a:endParaRPr lang="es-MX" dirty="0"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AD1DF5D-AF8E-AA8A-6D35-1AD52B07B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4843" y="4825388"/>
            <a:ext cx="2401677" cy="187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84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57FF5-9811-6DBE-FAAA-872D0C4AF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83D236C3-2480-9E98-4C2D-C1AD0B1FF5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9860083F-81BD-5EFF-669E-9A6CD38AE146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F0B1C82B-FF13-96C1-C25D-CA66CE30DA0A}"/>
              </a:ext>
            </a:extLst>
          </p:cNvPr>
          <p:cNvSpPr txBox="1"/>
          <p:nvPr/>
        </p:nvSpPr>
        <p:spPr>
          <a:xfrm>
            <a:off x="690784" y="1614775"/>
            <a:ext cx="1101695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500" dirty="0">
                <a:latin typeface="Trebuchet MS" panose="020B0603020202020204" pitchFamily="34" charset="0"/>
              </a:rPr>
              <a:t>Lo anterior permitirá que el Fondo pueda conocer oportunamente la situación financiera de sus asociados y, en los casos en los que exista un incumplimiento o riesgo de insolvencia, analizar jurídicamente las alternativas disponibles, como eventuales cruces de cuentas con los valores que el asociado tenga a favor dentro del Fondo, siempre que estos se realicen antes del inicio formal del trámite de insolvencia y cuenten con el debido soporte documental.</a:t>
            </a:r>
          </a:p>
          <a:p>
            <a:r>
              <a:rPr lang="es-CO" sz="1500" dirty="0">
                <a:latin typeface="Trebuchet MS" panose="020B0603020202020204" pitchFamily="34" charset="0"/>
              </a:rPr>
              <a:t> </a:t>
            </a:r>
          </a:p>
          <a:p>
            <a:pPr algn="just"/>
            <a:r>
              <a:rPr lang="es-CO" sz="1500" dirty="0">
                <a:latin typeface="Trebuchet MS" panose="020B0603020202020204" pitchFamily="34" charset="0"/>
              </a:rPr>
              <a:t>Esto resulta relevante debido a que, una vez iniciado y avanzado el proceso de insolvencia, cualquier actuación encaminada a realizar un pago preferente o favorecer a un acreedor específico podría ser cuestionada por los demás acreedores e interpretarse como una actuación contraria al principio de igualdad y buena fe dentro del procedimiento. Por esta razón, resulta necesario que cualquier cruce de cuentas sea evaluado y realizado oportunamente, evitando que posteriormente pueda cuestionarse la actuación del Fondo o del deudor.</a:t>
            </a:r>
          </a:p>
          <a:p>
            <a:pPr algn="just"/>
            <a:endParaRPr lang="es-CO" sz="1500" dirty="0">
              <a:latin typeface="Trebuchet MS" panose="020B0603020202020204" pitchFamily="34" charset="0"/>
            </a:endParaRPr>
          </a:p>
          <a:p>
            <a:pPr lvl="0"/>
            <a:r>
              <a:rPr lang="es-CO" sz="1500" b="1" dirty="0">
                <a:latin typeface="Trebuchet MS" panose="020B0603020202020204" pitchFamily="34" charset="0"/>
              </a:rPr>
              <a:t>Fortalecimiento documental</a:t>
            </a:r>
            <a:endParaRPr lang="es-CO" sz="1500" dirty="0">
              <a:latin typeface="Trebuchet MS" panose="020B0603020202020204" pitchFamily="34" charset="0"/>
            </a:endParaRPr>
          </a:p>
          <a:p>
            <a:r>
              <a:rPr lang="es-CO" sz="1500" dirty="0">
                <a:latin typeface="Trebuchet MS" panose="020B0603020202020204" pitchFamily="34" charset="0"/>
              </a:rPr>
              <a:t>Conservar soportes completos de: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Solicitudes de crédito.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Estudios realizados.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Autorizaciones.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Comunicaciones.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Acuerdos de pago.</a:t>
            </a:r>
          </a:p>
          <a:p>
            <a:pPr lvl="0"/>
            <a:r>
              <a:rPr lang="es-CO" sz="1500" dirty="0">
                <a:latin typeface="Trebuchet MS" panose="020B0603020202020204" pitchFamily="34" charset="0"/>
              </a:rPr>
              <a:t>Cruces de cuentas.</a:t>
            </a:r>
          </a:p>
          <a:p>
            <a:r>
              <a:rPr lang="es-CO" sz="1500" dirty="0">
                <a:latin typeface="Trebuchet MS" panose="020B0603020202020204" pitchFamily="34" charset="0"/>
              </a:rPr>
              <a:t>Esto permitirá una mejor defensa jurídica en caso de controversias.</a:t>
            </a:r>
          </a:p>
          <a:p>
            <a:r>
              <a:rPr lang="es-CO" sz="1500" dirty="0">
                <a:latin typeface="Trebuchet MS" panose="020B0603020202020204" pitchFamily="34" charset="0"/>
              </a:rPr>
              <a:t>Finalmente, la insolvencia de persona natural no comerciante es un mecanismo legal que permite a los deudores reorganizar sus obligaciones, pero también genera efectos importantes para los acreedores.</a:t>
            </a:r>
          </a:p>
        </p:txBody>
      </p:sp>
    </p:spTree>
    <p:extLst>
      <p:ext uri="{BB962C8B-B14F-4D97-AF65-F5344CB8AC3E}">
        <p14:creationId xmlns:p14="http://schemas.microsoft.com/office/powerpoint/2010/main" val="2569327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C94AB-1C3B-74EA-BA45-E61B91CC7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A46D3505-ACEE-CBE5-C29A-69127961DE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4C03B327-36A2-081A-FE63-F0B0E2EE592A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2FC97B97-53D0-3C69-2C97-4A0E3756BFFE}"/>
              </a:ext>
            </a:extLst>
          </p:cNvPr>
          <p:cNvSpPr txBox="1"/>
          <p:nvPr/>
        </p:nvSpPr>
        <p:spPr>
          <a:xfrm>
            <a:off x="690784" y="1614775"/>
            <a:ext cx="1101695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Trebuchet MS" panose="020B0603020202020204" pitchFamily="34" charset="0"/>
              </a:rPr>
              <a:t>Finalmente, la insolvencia de persona natural no comerciante es un mecanismo legal que permite a los deudores reorganizar sus obligaciones, pero también genera efectos importantes para los acreedores.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Para el Fondo resulta fundamental implementar medidas preventivas que permitan identificar riesgos antes de que los asociados lleguen a una situación de insolvencia.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La solicitud de garantías, la revisión periódica de cartera, el análisis de capacidad de pago y el manejo adecuado de cruces de cuentas permitirán proteger los recursos del Fondo y reducir la posibilidad de nuevos escenarios de incumplimiento.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hlinkClick r:id="rId3"/>
              </a:rPr>
              <a:t>Bing Vídeos</a:t>
            </a:r>
            <a:endParaRPr lang="es-CO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87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D521D-3382-B4B8-59A7-3FBE73B9B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31B7352D-AA1D-477F-B97D-CF7137353F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3A37358E-F648-9AA4-6E74-57616D5E845C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1D4298F9-3A83-9271-E520-6841B6794992}"/>
              </a:ext>
            </a:extLst>
          </p:cNvPr>
          <p:cNvSpPr txBox="1"/>
          <p:nvPr/>
        </p:nvSpPr>
        <p:spPr>
          <a:xfrm>
            <a:off x="548839" y="2187723"/>
            <a:ext cx="1056923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Trebuchet MS" panose="020B0603020202020204" pitchFamily="34" charset="0"/>
              </a:rPr>
              <a:t>Insolvencia de persona natural no comerciante</a:t>
            </a:r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La insolvencia de persona natural no comerciante constituye un mecanismo legal mediante el cual una persona que presenta dificultades económicas y no tiene capacidad suficiente para cumplir con sus obligaciones puede acudir a un procedimiento de negociación con sus acreedores, buscando establecer acuerdos de pago conforme a su situación económica.</a:t>
            </a:r>
          </a:p>
          <a:p>
            <a:pPr algn="just"/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Este proceso no significa que las obligaciones desaparezcan automáticamente, sino que permite organizar la forma en que serán atendidas las deudas existentes.</a:t>
            </a:r>
          </a:p>
          <a:p>
            <a:pPr algn="just"/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b="1" dirty="0">
                <a:latin typeface="Trebuchet MS" panose="020B0603020202020204" pitchFamily="34" charset="0"/>
              </a:rPr>
              <a:t>¿Qué es la insolvencia de persona natural no comerciante?</a:t>
            </a:r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El régimen de insolvencia de persona natural no comerciante se encuentra regulado en el Código General del Proceso, específicamente en los artículos 531 y siguientes.</a:t>
            </a: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Este procedimiento está diseñado para personas naturales que no tienen la calidad de comerciantes y que se encuentran en una situación de cesación de pagos, es decir, cuando no pueden cumplir oportunamente con sus obligaciones económicas.</a:t>
            </a:r>
          </a:p>
          <a:p>
            <a:pPr algn="just"/>
            <a:endParaRPr lang="es-CO" sz="1600" dirty="0">
              <a:latin typeface="Trebuchet MS" panose="020B0603020202020204" pitchFamily="34" charset="0"/>
            </a:endParaRPr>
          </a:p>
          <a:p>
            <a:endParaRPr lang="es-MX" dirty="0"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7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5774E-AC6F-1549-9BB7-B13F59CE9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F2C6281C-A73F-BEDF-C4A7-BA31C2BB91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FB6C9DE6-30EC-9BE3-58DA-4C6B4658046E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0BC91511-6EF0-C7DE-B702-01323811FF41}"/>
              </a:ext>
            </a:extLst>
          </p:cNvPr>
          <p:cNvSpPr txBox="1"/>
          <p:nvPr/>
        </p:nvSpPr>
        <p:spPr>
          <a:xfrm>
            <a:off x="632388" y="1760434"/>
            <a:ext cx="105027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latin typeface="Trebuchet MS" panose="020B0603020202020204" pitchFamily="34" charset="0"/>
              </a:rPr>
              <a:t>La finalidad del proceso es permitir: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Que el deudor informe su verdadera situación económica.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Que los acreedores conozcan las obligaciones existentes.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Que se busque una fórmula de pago.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Que se llegue a un acuerdo que permita la recuperación económica del deudor y la satisfacción de los acreedores.</a:t>
            </a:r>
          </a:p>
          <a:p>
            <a:pPr lvl="0"/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¿Cuándo una persona puede acudir al proceso de insolvencia?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Una persona puede iniciar este trámite cuando se encuentra en situación de cesación de pagos.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Esto ocurre cuando presenta incumplimiento frente a varias obligaciones y no cuenta con capacidad económica suficiente para atenderlas.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La persona debe acudir ante un centro de conciliación autorizado o una notaría para solicitar el inicio del procedimiento.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Solicitud de negociación de deudas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De acuerdo con el artículo 539 del Código General del Proceso, la persona interesada debe presentar una solicitud acompañada de información completa sobre su situación económica.</a:t>
            </a:r>
          </a:p>
          <a:p>
            <a:pPr lvl="0"/>
            <a:endParaRPr lang="es-CO" dirty="0"/>
          </a:p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3402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FA57B-61FB-287F-4675-222C2AF67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6BECDA9C-6BDF-BDC9-9129-D3953527B3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7522CCBC-6639-D6CC-96C0-7DEDCB81E9ED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33886F9D-32AB-F4F4-4FFE-0134B8F312E2}"/>
              </a:ext>
            </a:extLst>
          </p:cNvPr>
          <p:cNvSpPr txBox="1"/>
          <p:nvPr/>
        </p:nvSpPr>
        <p:spPr>
          <a:xfrm>
            <a:off x="572567" y="1760434"/>
            <a:ext cx="10605331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latin typeface="Trebuchet MS" panose="020B0603020202020204" pitchFamily="34" charset="0"/>
              </a:rPr>
              <a:t>Entre los requisitos principales se encuentran:</a:t>
            </a:r>
            <a:endParaRPr lang="es-CO" sz="1600" dirty="0">
              <a:latin typeface="Trebuchet MS" panose="020B0603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Explicación de las razones que generaron la situación de insolvencia.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Propuesta de negociación de pago.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Relación completa de todos los acreedores.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Valor de cada obligación, discriminando capital e intereses.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Información sobre garantías, codeudores o fiadores.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Relación de todos los bienes y activos.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Información sobre ingresos.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Procesos judiciales existentes.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Obligaciones alimentarias.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Es importante destacar el parágrafo primero del artículo 539 del CGP, debido a que establece que la información entregada por el deudor se entiende rendida bajo la gravedad del juramento.</a:t>
            </a:r>
          </a:p>
          <a:p>
            <a:pPr algn="just"/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Esto significa que la persona tiene la obligación de actuar con transparencia y revelar la totalidad de su situación económica.</a:t>
            </a:r>
          </a:p>
          <a:p>
            <a:pPr algn="just"/>
            <a:endParaRPr lang="es-CO" sz="1600" dirty="0">
              <a:latin typeface="Trebuchet MS" panose="020B0603020202020204" pitchFamily="34" charset="0"/>
            </a:endParaRPr>
          </a:p>
          <a:p>
            <a:pPr algn="just"/>
            <a:r>
              <a:rPr lang="es-CO" sz="1600" dirty="0">
                <a:latin typeface="Trebuchet MS" panose="020B0603020202020204" pitchFamily="34" charset="0"/>
              </a:rPr>
              <a:t>En consecuencia, si el deudor omite información relacionada con bienes, ingresos, aportes, recursos disponibles o cualquier otro activo económico, podría presentarse una actuación contraria al principio de buena fe</a:t>
            </a:r>
            <a:endParaRPr lang="es-CO" dirty="0"/>
          </a:p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4660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8FAB6-75B8-2C15-18D0-E93B64F95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405125EA-A738-790E-0061-8AA5FC1690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6751581B-E175-D9E7-0333-C17CB5F56066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03CFDB29-F55B-9E13-0205-6001C6959AAD}"/>
              </a:ext>
            </a:extLst>
          </p:cNvPr>
          <p:cNvSpPr txBox="1"/>
          <p:nvPr/>
        </p:nvSpPr>
        <p:spPr>
          <a:xfrm>
            <a:off x="572567" y="1457838"/>
            <a:ext cx="110069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latin typeface="Trebuchet MS" panose="020B0603020202020204" pitchFamily="34" charset="0"/>
              </a:rPr>
              <a:t>Desarrollo del procedimiento de insolvencia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Una vez presentada la solicitud, inicia el trámite de negociación de deudas.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El procedimiento puede resumirse así: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Aceptación de la solicitud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El conciliador revisa la información presentada y, si cumple con los requisitos legales, admite el trámite.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Desde ese momento los acreedores son convocados al proceso.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Audiencia de negociación de deudas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El artículo 550 del Código General del Proceso establece el desarrollo de esta audiencia.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Durante la audiencia</a:t>
            </a:r>
            <a:r>
              <a:rPr lang="es-CO" sz="1600" dirty="0">
                <a:latin typeface="Trebuchet MS" panose="020B0603020202020204" pitchFamily="34" charset="0"/>
              </a:rPr>
              <a:t>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El conciliador presenta la relación de acreencias.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Los acreedores revisan la información presentada.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Pueden manifestar inconformidades sobre valores, existencia de obligaciones o información incompleta.</a:t>
            </a:r>
          </a:p>
          <a:p>
            <a:pPr lvl="0"/>
            <a:endParaRPr lang="es-CO" sz="1600" dirty="0">
              <a:latin typeface="Trebuchet MS" panose="020B0603020202020204" pitchFamily="34" charset="0"/>
            </a:endParaRP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Se busca aclarar diferencias</a:t>
            </a:r>
            <a:r>
              <a:rPr lang="es-CO" sz="1600" dirty="0">
                <a:latin typeface="Trebuchet MS" panose="020B0603020202020204" pitchFamily="34" charset="0"/>
              </a:rPr>
              <a:t>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Posteriormente se analiza la propuesta de pago realizada por el deudor.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En esta etapa es importante que el Fondo participe activamente, revisando que la obligación esté correctamente incluida y verificando que la información presentada por el asociado corresponda a la realidad.</a:t>
            </a:r>
          </a:p>
        </p:txBody>
      </p:sp>
    </p:spTree>
    <p:extLst>
      <p:ext uri="{BB962C8B-B14F-4D97-AF65-F5344CB8AC3E}">
        <p14:creationId xmlns:p14="http://schemas.microsoft.com/office/powerpoint/2010/main" val="160567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3B0E8-03DE-ACD8-350A-C46D44602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3F91C166-789D-DFC3-6BF5-F828034D2B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9173A956-912D-8704-E9D1-9ED21C25CCEF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3BC31706-BF65-2AF2-42B0-7B544444790D}"/>
              </a:ext>
            </a:extLst>
          </p:cNvPr>
          <p:cNvSpPr txBox="1"/>
          <p:nvPr/>
        </p:nvSpPr>
        <p:spPr>
          <a:xfrm>
            <a:off x="572567" y="1457838"/>
            <a:ext cx="110069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600" b="1" dirty="0">
                <a:latin typeface="Trebuchet MS" panose="020B0603020202020204" pitchFamily="34" charset="0"/>
              </a:rPr>
              <a:t>Acuerdo de pago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Si los acreedores aceptan la propuesta, se establece un acuerdo donde se determina: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Forma de pago.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Plazos.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Condiciones.</a:t>
            </a:r>
          </a:p>
          <a:p>
            <a:pPr lvl="0"/>
            <a:endParaRPr lang="es-CO" sz="1600" dirty="0">
              <a:latin typeface="Trebuchet MS" panose="020B0603020202020204" pitchFamily="34" charset="0"/>
            </a:endParaRP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Obligaciones incluidas</a:t>
            </a:r>
            <a:r>
              <a:rPr lang="es-CO" sz="1600" dirty="0">
                <a:latin typeface="Trebuchet MS" panose="020B0603020202020204" pitchFamily="34" charset="0"/>
              </a:rPr>
              <a:t>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El cumplimiento del acuerdo permite que el deudor atienda sus obligaciones conforme a lo pactado.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Importancia de la buena fe dentro del proceso</a:t>
            </a:r>
            <a:endParaRPr lang="es-CO" sz="1600" dirty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La buena fe es un principio fundamental dentro de las relaciones jurídicas y económicas.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Tanto el deudor como los acreedores deben actuar con transparencia, lealtad y honestidad.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En el caso del asociado que solicita insolvencia, debe: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Informar correctamente sus bienes y recursos.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No ocultar información económica.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No disminuir artificialmente su patrimonio.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No realizar actuaciones destinadas a perjudicar a los acreedores.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600" dirty="0">
                <a:latin typeface="Trebuchet MS" panose="020B0603020202020204" pitchFamily="34" charset="0"/>
              </a:rPr>
              <a:t>Por parte del Fondo, cualquier actuación debe encontrarse soportada y realizada de manera transparente.</a:t>
            </a:r>
          </a:p>
        </p:txBody>
      </p:sp>
    </p:spTree>
    <p:extLst>
      <p:ext uri="{BB962C8B-B14F-4D97-AF65-F5344CB8AC3E}">
        <p14:creationId xmlns:p14="http://schemas.microsoft.com/office/powerpoint/2010/main" val="109551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1FCF4-5300-5E65-61D5-028E68D62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5DDD180B-ADA5-877D-B9B8-5808893A6F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3C4EC275-FDC7-DD69-8F92-3E625809EB6E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3870E169-A20A-55D6-1E95-1F0A6F54D52A}"/>
              </a:ext>
            </a:extLst>
          </p:cNvPr>
          <p:cNvSpPr txBox="1"/>
          <p:nvPr/>
        </p:nvSpPr>
        <p:spPr>
          <a:xfrm>
            <a:off x="572567" y="1457838"/>
            <a:ext cx="107420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latin typeface="Trebuchet MS" panose="020B0603020202020204" pitchFamily="34" charset="0"/>
              </a:rPr>
              <a:t>Cruces de cuentas, aportes y posibles riesgos de mala fe – </a:t>
            </a:r>
          </a:p>
          <a:p>
            <a:endParaRPr lang="es-CO" sz="16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r>
              <a:rPr lang="es-CO" sz="1600" b="1" dirty="0">
                <a:solidFill>
                  <a:srgbClr val="FF0000"/>
                </a:solidFill>
                <a:latin typeface="Trebuchet MS" panose="020B0603020202020204" pitchFamily="34" charset="0"/>
              </a:rPr>
              <a:t>RECOMENDACIONES FRENTE A LOS DIFERENTES CASOS</a:t>
            </a:r>
            <a:endParaRPr lang="es-CO" sz="160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Teniendo en cuenta que el Fondo administra recursos relacionados con sus asociados, es importante analizar cuidadosamente la posibilidad de realizar cruces de cuentas entre obligaciones pendientes y valores que el asociado tenga dentro del Fondo.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solidFill>
                  <a:srgbClr val="FF0000"/>
                </a:solidFill>
                <a:latin typeface="Trebuchet MS" panose="020B0603020202020204" pitchFamily="34" charset="0"/>
              </a:rPr>
              <a:t>CASO 1 – FMI CRC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Un cruce de cuentas podría ser una alternativa de recuperación siempre que sea realizado: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Antes de que el proceso de insolvencia avance.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Con autorización y soporte documental.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Conforme a las reglas internas aplicables.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Sin afectar derechos de terceros acreedores.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Sin embargo, una vez el proceso de insolvencia se encuentra avanzado y los demás acreedores ya participan dentro del trámite, realizar movimientos destinados a obtener un beneficio preferente frente a otros acreedores podría ser interpretado como una actuación contraria a la buena fe.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Esto podría generar cuestionamientos tanto frente al asociado como frente al Fondo, debido a que podría entenderse que se está buscando favorecer a un acreedor específico antes que respetar la igualdad dentro del proceso de insolvencia.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Por esta razón, cualquier decisión relacionada con cruces de cuentas debe analizarse previamente desde el punto de vista jurídico y documental.</a:t>
            </a:r>
          </a:p>
        </p:txBody>
      </p:sp>
    </p:spTree>
    <p:extLst>
      <p:ext uri="{BB962C8B-B14F-4D97-AF65-F5344CB8AC3E}">
        <p14:creationId xmlns:p14="http://schemas.microsoft.com/office/powerpoint/2010/main" val="2214053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CE446-F580-18A9-9FCA-D1DCB903A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2C174793-C269-E687-89D5-F465B8DB9D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14ABF-DFE7-DF58-5EE2-3CBBCC8E82C4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546B0F02-9730-8CB6-325B-8C03919ED862}"/>
              </a:ext>
            </a:extLst>
          </p:cNvPr>
          <p:cNvSpPr txBox="1"/>
          <p:nvPr/>
        </p:nvSpPr>
        <p:spPr>
          <a:xfrm>
            <a:off x="690784" y="1768980"/>
            <a:ext cx="1081043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latin typeface="Trebuchet MS" panose="020B0603020202020204" pitchFamily="34" charset="0"/>
              </a:rPr>
              <a:t>Garantías y codeudores como mecanismo preventivo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De acuerdo con el artículo 547 del Código General del Proceso, cuando una obligación cuenta con terceros garantes, codeudores, fiadores o garantías reales, los derechos del acreedor frente a estas personas permanecen vigentes.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Por esta razón, para créditos de valores elevados resulta recomendable que el Fondo solicite garantías adicionales diferentes a los aportes del asociado.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Se recomienda evaluar: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Codeudor.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Fiador.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Garantía adicional.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Otros mecanismos de respaldo.</a:t>
            </a:r>
          </a:p>
          <a:p>
            <a:pPr lvl="0"/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Esto permite que, en caso de insolvencia del asociado principal, el Fondo tenga alternativas jurídicas para recuperar los recursos entregados.</a:t>
            </a:r>
          </a:p>
          <a:p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b="1" dirty="0">
                <a:latin typeface="Trebuchet MS" panose="020B0603020202020204" pitchFamily="34" charset="0"/>
              </a:rPr>
              <a:t>Recomendaciones preventivas para el Fondo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Con el objetivo de evitar nuevos casos de insolvencia y fortalecer la protección de los recursos del Fondo, se recomienda:</a:t>
            </a:r>
          </a:p>
        </p:txBody>
      </p:sp>
    </p:spTree>
    <p:extLst>
      <p:ext uri="{BB962C8B-B14F-4D97-AF65-F5344CB8AC3E}">
        <p14:creationId xmlns:p14="http://schemas.microsoft.com/office/powerpoint/2010/main" val="385170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B096D-96CC-A27B-84BA-8EE2A4E9D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simbolo_FondoCRC_Horiz_5X3_TRANSP">
            <a:extLst>
              <a:ext uri="{FF2B5EF4-FFF2-40B4-BE49-F238E27FC236}">
                <a16:creationId xmlns:a16="http://schemas.microsoft.com/office/drawing/2014/main" id="{BE365D31-4AE8-5336-A036-71A3D5CCC9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9" b="9672"/>
          <a:stretch/>
        </p:blipFill>
        <p:spPr bwMode="auto">
          <a:xfrm>
            <a:off x="275756" y="172570"/>
            <a:ext cx="2536718" cy="126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793A9532-4791-48FB-1F84-34D217078BC9}"/>
              </a:ext>
            </a:extLst>
          </p:cNvPr>
          <p:cNvSpPr/>
          <p:nvPr/>
        </p:nvSpPr>
        <p:spPr>
          <a:xfrm>
            <a:off x="2812474" y="156937"/>
            <a:ext cx="904522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5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 panose="020B0603020202020204" pitchFamily="34" charset="0"/>
              </a:rPr>
              <a:t>LEY DE INSOLVENCIA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89388B80-56F1-F350-D245-56DF3B4B56DC}"/>
              </a:ext>
            </a:extLst>
          </p:cNvPr>
          <p:cNvSpPr txBox="1"/>
          <p:nvPr/>
        </p:nvSpPr>
        <p:spPr>
          <a:xfrm>
            <a:off x="690784" y="1614775"/>
            <a:ext cx="1101695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600" b="1" dirty="0">
                <a:latin typeface="Trebuchet MS" panose="020B0603020202020204" pitchFamily="34" charset="0"/>
              </a:rPr>
              <a:t>Análisis previo de capacidad de pago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Antes de aprobar créditos realizar una revisión más completa de: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Capacidad económica.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Nivel de endeudamiento.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Historial de pago.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Estabilidad laboral.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Obligaciones actuales.</a:t>
            </a:r>
          </a:p>
          <a:p>
            <a:pPr lvl="0"/>
            <a:endParaRPr lang="es-CO" sz="1600" dirty="0">
              <a:latin typeface="Trebuchet MS" panose="020B0603020202020204" pitchFamily="34" charset="0"/>
            </a:endParaRP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Solicitud de garantías en créditos altos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Para obligaciones superiores a determinados montos, establecer como requisito la presentación de garantías adicionales.</a:t>
            </a:r>
          </a:p>
          <a:p>
            <a:r>
              <a:rPr lang="es-CO" sz="1600" dirty="0">
                <a:latin typeface="Trebuchet MS" panose="020B0603020202020204" pitchFamily="34" charset="0"/>
              </a:rPr>
              <a:t>Esto reduce la dependencia exclusiva del pago del asociado.</a:t>
            </a:r>
          </a:p>
          <a:p>
            <a:pPr lvl="0"/>
            <a:r>
              <a:rPr lang="es-CO" sz="1600" b="1" dirty="0">
                <a:latin typeface="Trebuchet MS" panose="020B0603020202020204" pitchFamily="34" charset="0"/>
              </a:rPr>
              <a:t>Seguimiento periódico de asociados con créditos vigentes</a:t>
            </a:r>
            <a:endParaRPr lang="es-CO" sz="1600" dirty="0">
              <a:latin typeface="Trebuchet MS" panose="020B0603020202020204" pitchFamily="34" charset="0"/>
            </a:endParaRPr>
          </a:p>
          <a:p>
            <a:r>
              <a:rPr lang="es-CO" sz="1600" dirty="0">
                <a:latin typeface="Trebuchet MS" panose="020B0603020202020204" pitchFamily="34" charset="0"/>
              </a:rPr>
              <a:t>Debido al volumen de asociados, se recomienda realizar revisiones periódicas mediante selección aleatoria de un porcentaje de créditos.</a:t>
            </a:r>
          </a:p>
          <a:p>
            <a:r>
              <a:rPr lang="es-CO" sz="1600" b="1" dirty="0">
                <a:latin typeface="Trebuchet MS" panose="020B0603020202020204" pitchFamily="34" charset="0"/>
              </a:rPr>
              <a:t>Estas revisiones pueden incluir</a:t>
            </a:r>
            <a:r>
              <a:rPr lang="es-CO" sz="1600" dirty="0">
                <a:latin typeface="Trebuchet MS" panose="020B0603020202020204" pitchFamily="34" charset="0"/>
              </a:rPr>
              <a:t>: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Estado actual del crédito.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Cambios laborales.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Capacidad económica.</a:t>
            </a:r>
          </a:p>
          <a:p>
            <a:pPr lvl="0"/>
            <a:r>
              <a:rPr lang="es-CO" sz="1600" dirty="0">
                <a:latin typeface="Trebuchet MS" panose="020B0603020202020204" pitchFamily="34" charset="0"/>
              </a:rPr>
              <a:t>Situaciones que puedan generar riesgo de incumplimiento</a:t>
            </a:r>
            <a:r>
              <a:rPr lang="es-C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9009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</TotalTime>
  <Words>1693</Words>
  <Application>Microsoft Office PowerPoint</Application>
  <PresentationFormat>Panorámica</PresentationFormat>
  <Paragraphs>157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Alberto De la Cruz Narvaez</dc:creator>
  <cp:lastModifiedBy>Asomutuos</cp:lastModifiedBy>
  <cp:revision>67</cp:revision>
  <cp:lastPrinted>2019-04-09T19:23:26Z</cp:lastPrinted>
  <dcterms:created xsi:type="dcterms:W3CDTF">2018-09-19T03:17:24Z</dcterms:created>
  <dcterms:modified xsi:type="dcterms:W3CDTF">2026-06-12T12:22:53Z</dcterms:modified>
</cp:coreProperties>
</file>