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1D_B922EED4.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71" r:id="rId3"/>
    <p:sldId id="258" r:id="rId4"/>
    <p:sldId id="277" r:id="rId5"/>
    <p:sldId id="274" r:id="rId6"/>
    <p:sldId id="279" r:id="rId7"/>
    <p:sldId id="275" r:id="rId8"/>
    <p:sldId id="280" r:id="rId9"/>
    <p:sldId id="273" r:id="rId10"/>
    <p:sldId id="281" r:id="rId11"/>
    <p:sldId id="282" r:id="rId12"/>
    <p:sldId id="283" r:id="rId13"/>
    <p:sldId id="284" r:id="rId14"/>
    <p:sldId id="285" r:id="rId15"/>
    <p:sldId id="286" r:id="rId16"/>
    <p:sldId id="287" r:id="rId17"/>
    <p:sldId id="288" r:id="rId18"/>
    <p:sldId id="292" r:id="rId19"/>
    <p:sldId id="289" r:id="rId20"/>
    <p:sldId id="290" r:id="rId21"/>
    <p:sldId id="291" r:id="rId22"/>
    <p:sldId id="272" r:id="rId23"/>
  </p:sldIdLst>
  <p:sldSz cx="18288000" cy="10287000"/>
  <p:notesSz cx="18288000" cy="10287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977602-73D6-3827-3C4B-7AEC174517AB}" name="Ximena Correa Agudelo" initials="XCA" userId="S::xcorreaa@eafit.edu.co::fbfac92e-fcc8-4c37-ba0a-0e74550a777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322"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modernComment_11D_B922EED4.xml><?xml version="1.0" encoding="utf-8"?>
<p188:cmLst xmlns:a="http://schemas.openxmlformats.org/drawingml/2006/main" xmlns:r="http://schemas.openxmlformats.org/officeDocument/2006/relationships" xmlns:p188="http://schemas.microsoft.com/office/powerpoint/2018/8/main">
  <p188:cm id="{2B042669-688B-4B90-B8C6-7705CEB71512}" authorId="{8A977602-73D6-3827-3C4B-7AEC174517AB}" created="2023-02-27T21:22:07.744">
    <pc:sldMkLst xmlns:pc="http://schemas.microsoft.com/office/powerpoint/2013/main/command">
      <pc:docMk/>
      <pc:sldMk cId="3106074324" sldId="285"/>
    </pc:sldMkLst>
    <p188:txBody>
      <a:bodyPr/>
      <a:lstStyle/>
      <a:p>
        <a:r>
          <a:rPr lang="es-CO"/>
          <a:t>Año del decreto es correcto? 198?</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3D5034-1AD7-4C52-AE76-7BF044473F8C}" type="doc">
      <dgm:prSet loTypeId="urn:microsoft.com/office/officeart/2005/8/layout/vList2" loCatId="list" qsTypeId="urn:microsoft.com/office/officeart/2005/8/quickstyle/3d2" qsCatId="3D" csTypeId="urn:microsoft.com/office/officeart/2005/8/colors/colorful3" csCatId="colorful" phldr="1"/>
      <dgm:spPr/>
      <dgm:t>
        <a:bodyPr/>
        <a:lstStyle/>
        <a:p>
          <a:endParaRPr lang="es-CO"/>
        </a:p>
      </dgm:t>
    </dgm:pt>
    <dgm:pt modelId="{2B6F92B0-A648-42EC-B560-37ABF3FBF9EF}">
      <dgm:prSet custT="1"/>
      <dgm:spPr/>
      <dgm:t>
        <a:bodyPr/>
        <a:lstStyle/>
        <a:p>
          <a:r>
            <a:rPr lang="es-CO" sz="3600" b="1" dirty="0"/>
            <a:t>1. Tipos de Reuniones</a:t>
          </a:r>
          <a:endParaRPr lang="es-CO" sz="3600" dirty="0"/>
        </a:p>
      </dgm:t>
    </dgm:pt>
    <dgm:pt modelId="{5F345C07-B6DB-4530-B5B5-61EC8773BD1D}" type="parTrans" cxnId="{3E2777ED-2A1A-4379-94D7-8FFFCF6F2F0B}">
      <dgm:prSet/>
      <dgm:spPr/>
      <dgm:t>
        <a:bodyPr/>
        <a:lstStyle/>
        <a:p>
          <a:endParaRPr lang="es-CO" sz="3600"/>
        </a:p>
      </dgm:t>
    </dgm:pt>
    <dgm:pt modelId="{DCD6855C-5F15-4F98-99F2-7CE96CD84F23}" type="sibTrans" cxnId="{3E2777ED-2A1A-4379-94D7-8FFFCF6F2F0B}">
      <dgm:prSet/>
      <dgm:spPr/>
      <dgm:t>
        <a:bodyPr/>
        <a:lstStyle/>
        <a:p>
          <a:endParaRPr lang="es-CO" sz="3600"/>
        </a:p>
      </dgm:t>
    </dgm:pt>
    <dgm:pt modelId="{5EDE87ED-7FB8-4F8C-99BC-C316505DAE08}">
      <dgm:prSet custT="1"/>
      <dgm:spPr/>
      <dgm:t>
        <a:bodyPr/>
        <a:lstStyle/>
        <a:p>
          <a:pPr algn="l"/>
          <a:r>
            <a:rPr lang="es-CO" sz="3600" b="1" dirty="0"/>
            <a:t>2. Convocatorias</a:t>
          </a:r>
          <a:endParaRPr lang="es-CO" sz="3600" dirty="0"/>
        </a:p>
      </dgm:t>
    </dgm:pt>
    <dgm:pt modelId="{E7DB0BE5-0B27-4F53-9104-7AF263D75227}" type="sibTrans" cxnId="{A901419E-D823-4348-86A8-F8F1B8680DB9}">
      <dgm:prSet/>
      <dgm:spPr/>
      <dgm:t>
        <a:bodyPr/>
        <a:lstStyle/>
        <a:p>
          <a:endParaRPr lang="es-CO" sz="3600"/>
        </a:p>
      </dgm:t>
    </dgm:pt>
    <dgm:pt modelId="{49415E7C-203F-416C-9246-FFAECFDAB8D8}" type="parTrans" cxnId="{A901419E-D823-4348-86A8-F8F1B8680DB9}">
      <dgm:prSet/>
      <dgm:spPr/>
      <dgm:t>
        <a:bodyPr/>
        <a:lstStyle/>
        <a:p>
          <a:endParaRPr lang="es-CO" sz="3600"/>
        </a:p>
      </dgm:t>
    </dgm:pt>
    <dgm:pt modelId="{31572B1D-6029-4FEA-AE93-49A12BBB2E59}">
      <dgm:prSet custT="1"/>
      <dgm:spPr/>
      <dgm:t>
        <a:bodyPr/>
        <a:lstStyle/>
        <a:p>
          <a:pPr algn="l"/>
          <a:r>
            <a:rPr lang="es-CO" sz="3600" b="1" dirty="0"/>
            <a:t>3. Quórum</a:t>
          </a:r>
          <a:endParaRPr lang="es-CO" sz="3600" dirty="0"/>
        </a:p>
      </dgm:t>
    </dgm:pt>
    <dgm:pt modelId="{A6C61968-B6EC-41E2-BC7C-76332384166D}" type="sibTrans" cxnId="{1913473E-BD77-4F92-AFEF-E1BB0D560855}">
      <dgm:prSet/>
      <dgm:spPr/>
      <dgm:t>
        <a:bodyPr/>
        <a:lstStyle/>
        <a:p>
          <a:endParaRPr lang="es-CO" sz="3600"/>
        </a:p>
      </dgm:t>
    </dgm:pt>
    <dgm:pt modelId="{D2F009F1-9F37-4320-B00D-4430556DAFA3}" type="parTrans" cxnId="{1913473E-BD77-4F92-AFEF-E1BB0D560855}">
      <dgm:prSet/>
      <dgm:spPr/>
      <dgm:t>
        <a:bodyPr/>
        <a:lstStyle/>
        <a:p>
          <a:endParaRPr lang="es-CO" sz="3600"/>
        </a:p>
      </dgm:t>
    </dgm:pt>
    <dgm:pt modelId="{70424E56-CD4C-44DE-8DA5-FB14417127D7}">
      <dgm:prSet custT="1"/>
      <dgm:spPr/>
      <dgm:t>
        <a:bodyPr/>
        <a:lstStyle/>
        <a:p>
          <a:pPr algn="l"/>
          <a:r>
            <a:rPr lang="es-CO" sz="3600" b="1" dirty="0"/>
            <a:t>4. Funciones de la Asamblea General de Afiliados</a:t>
          </a:r>
          <a:endParaRPr lang="es-CO" sz="3600" dirty="0"/>
        </a:p>
      </dgm:t>
    </dgm:pt>
    <dgm:pt modelId="{BB0FA731-3AF2-4552-9D76-AA097BB1C304}" type="sibTrans" cxnId="{C31E8D63-2574-47DE-8E89-7C905341F874}">
      <dgm:prSet/>
      <dgm:spPr/>
      <dgm:t>
        <a:bodyPr/>
        <a:lstStyle/>
        <a:p>
          <a:endParaRPr lang="es-CO" sz="3600"/>
        </a:p>
      </dgm:t>
    </dgm:pt>
    <dgm:pt modelId="{B8D5442E-C5F7-4A28-975C-33968A861CEE}" type="parTrans" cxnId="{C31E8D63-2574-47DE-8E89-7C905341F874}">
      <dgm:prSet/>
      <dgm:spPr/>
      <dgm:t>
        <a:bodyPr/>
        <a:lstStyle/>
        <a:p>
          <a:endParaRPr lang="es-CO" sz="3600"/>
        </a:p>
      </dgm:t>
    </dgm:pt>
    <dgm:pt modelId="{849BF339-2321-4E1F-9B67-744C28AE273B}">
      <dgm:prSet custT="1"/>
      <dgm:spPr/>
      <dgm:t>
        <a:bodyPr/>
        <a:lstStyle/>
        <a:p>
          <a:pPr algn="l"/>
          <a:r>
            <a:rPr lang="es-CO" sz="3600" b="1" dirty="0"/>
            <a:t>5. Informes a presentar a la Asamblea</a:t>
          </a:r>
          <a:endParaRPr lang="es-CO" sz="3600" dirty="0"/>
        </a:p>
      </dgm:t>
    </dgm:pt>
    <dgm:pt modelId="{47F11254-8FE7-4F49-A241-56F8399D9B9A}" type="sibTrans" cxnId="{978D16EF-AAB5-49C1-A75D-407ED245109C}">
      <dgm:prSet/>
      <dgm:spPr/>
      <dgm:t>
        <a:bodyPr/>
        <a:lstStyle/>
        <a:p>
          <a:endParaRPr lang="es-CO" sz="3600"/>
        </a:p>
      </dgm:t>
    </dgm:pt>
    <dgm:pt modelId="{9E581FB4-E662-43B0-9EE6-78A86FA3946A}" type="parTrans" cxnId="{978D16EF-AAB5-49C1-A75D-407ED245109C}">
      <dgm:prSet/>
      <dgm:spPr/>
      <dgm:t>
        <a:bodyPr/>
        <a:lstStyle/>
        <a:p>
          <a:endParaRPr lang="es-CO" sz="3600"/>
        </a:p>
      </dgm:t>
    </dgm:pt>
    <dgm:pt modelId="{CE182005-915E-4BCE-BB0F-3B4AE1325538}">
      <dgm:prSet custT="1"/>
      <dgm:spPr/>
      <dgm:t>
        <a:bodyPr/>
        <a:lstStyle/>
        <a:p>
          <a:pPr algn="l"/>
          <a:r>
            <a:rPr lang="es-CO" sz="3600" b="1" dirty="0"/>
            <a:t>6. Modelo Orden del Día</a:t>
          </a:r>
          <a:endParaRPr lang="es-CO" sz="3600" dirty="0"/>
        </a:p>
      </dgm:t>
    </dgm:pt>
    <dgm:pt modelId="{B898B59E-1DC0-42DF-911D-2F24C67EA303}" type="sibTrans" cxnId="{04AF860C-A891-426C-B64B-D8399168E7A0}">
      <dgm:prSet/>
      <dgm:spPr/>
      <dgm:t>
        <a:bodyPr/>
        <a:lstStyle/>
        <a:p>
          <a:endParaRPr lang="es-CO" sz="3600"/>
        </a:p>
      </dgm:t>
    </dgm:pt>
    <dgm:pt modelId="{84B60C74-4A68-4BF6-9A50-0C6B2C389FAB}" type="parTrans" cxnId="{04AF860C-A891-426C-B64B-D8399168E7A0}">
      <dgm:prSet/>
      <dgm:spPr/>
      <dgm:t>
        <a:bodyPr/>
        <a:lstStyle/>
        <a:p>
          <a:endParaRPr lang="es-CO" sz="3600"/>
        </a:p>
      </dgm:t>
    </dgm:pt>
    <dgm:pt modelId="{3EB1B833-7D7D-4563-A09D-E87D8C234CFB}">
      <dgm:prSet custT="1"/>
      <dgm:spPr/>
      <dgm:t>
        <a:bodyPr/>
        <a:lstStyle/>
        <a:p>
          <a:pPr algn="l"/>
          <a:r>
            <a:rPr lang="es-CO" sz="3600" b="1" dirty="0"/>
            <a:t>7. Actas</a:t>
          </a:r>
          <a:endParaRPr lang="es-CO" sz="3600" dirty="0"/>
        </a:p>
      </dgm:t>
    </dgm:pt>
    <dgm:pt modelId="{80A3AB70-FD79-4F2C-BFCD-A843F2C6938E}" type="sibTrans" cxnId="{4C10E87D-B5D2-4A63-B750-0E2AF697A8FA}">
      <dgm:prSet/>
      <dgm:spPr/>
      <dgm:t>
        <a:bodyPr/>
        <a:lstStyle/>
        <a:p>
          <a:endParaRPr lang="es-CO" sz="3600"/>
        </a:p>
      </dgm:t>
    </dgm:pt>
    <dgm:pt modelId="{F74C6DA9-22C0-4FF4-84F5-421F8486DB86}" type="parTrans" cxnId="{4C10E87D-B5D2-4A63-B750-0E2AF697A8FA}">
      <dgm:prSet/>
      <dgm:spPr/>
      <dgm:t>
        <a:bodyPr/>
        <a:lstStyle/>
        <a:p>
          <a:endParaRPr lang="es-CO" sz="3600"/>
        </a:p>
      </dgm:t>
    </dgm:pt>
    <dgm:pt modelId="{64328CAC-2AED-40D1-883E-9271F7078D1A}" type="pres">
      <dgm:prSet presAssocID="{E23D5034-1AD7-4C52-AE76-7BF044473F8C}" presName="linear" presStyleCnt="0">
        <dgm:presLayoutVars>
          <dgm:animLvl val="lvl"/>
          <dgm:resizeHandles val="exact"/>
        </dgm:presLayoutVars>
      </dgm:prSet>
      <dgm:spPr/>
      <dgm:t>
        <a:bodyPr/>
        <a:lstStyle/>
        <a:p>
          <a:endParaRPr lang="es-ES"/>
        </a:p>
      </dgm:t>
    </dgm:pt>
    <dgm:pt modelId="{D3148519-601D-474C-B220-958D0F27D1C6}" type="pres">
      <dgm:prSet presAssocID="{2B6F92B0-A648-42EC-B560-37ABF3FBF9EF}" presName="parentText" presStyleLbl="node1" presStyleIdx="0" presStyleCnt="7" custLinFactNeighborX="-746" custLinFactNeighborY="-8431">
        <dgm:presLayoutVars>
          <dgm:chMax val="0"/>
          <dgm:bulletEnabled val="1"/>
        </dgm:presLayoutVars>
      </dgm:prSet>
      <dgm:spPr/>
      <dgm:t>
        <a:bodyPr/>
        <a:lstStyle/>
        <a:p>
          <a:endParaRPr lang="es-ES"/>
        </a:p>
      </dgm:t>
    </dgm:pt>
    <dgm:pt modelId="{3CDC59FF-8DD5-4C81-80DC-E8554EDA7835}" type="pres">
      <dgm:prSet presAssocID="{DCD6855C-5F15-4F98-99F2-7CE96CD84F23}" presName="spacer" presStyleCnt="0"/>
      <dgm:spPr/>
    </dgm:pt>
    <dgm:pt modelId="{A8FA26CA-30A6-4A94-8101-E771ABE30485}" type="pres">
      <dgm:prSet presAssocID="{5EDE87ED-7FB8-4F8C-99BC-C316505DAE08}" presName="parentText" presStyleLbl="node1" presStyleIdx="1" presStyleCnt="7">
        <dgm:presLayoutVars>
          <dgm:chMax val="0"/>
          <dgm:bulletEnabled val="1"/>
        </dgm:presLayoutVars>
      </dgm:prSet>
      <dgm:spPr/>
      <dgm:t>
        <a:bodyPr/>
        <a:lstStyle/>
        <a:p>
          <a:endParaRPr lang="es-ES"/>
        </a:p>
      </dgm:t>
    </dgm:pt>
    <dgm:pt modelId="{85FF00E6-F1F2-4E53-A625-5DB4B8CA8690}" type="pres">
      <dgm:prSet presAssocID="{E7DB0BE5-0B27-4F53-9104-7AF263D75227}" presName="spacer" presStyleCnt="0"/>
      <dgm:spPr/>
    </dgm:pt>
    <dgm:pt modelId="{233ECB6C-F17D-4DF1-8E11-51AA8CAFDEAE}" type="pres">
      <dgm:prSet presAssocID="{31572B1D-6029-4FEA-AE93-49A12BBB2E59}" presName="parentText" presStyleLbl="node1" presStyleIdx="2" presStyleCnt="7">
        <dgm:presLayoutVars>
          <dgm:chMax val="0"/>
          <dgm:bulletEnabled val="1"/>
        </dgm:presLayoutVars>
      </dgm:prSet>
      <dgm:spPr/>
      <dgm:t>
        <a:bodyPr/>
        <a:lstStyle/>
        <a:p>
          <a:endParaRPr lang="es-ES"/>
        </a:p>
      </dgm:t>
    </dgm:pt>
    <dgm:pt modelId="{D89F8144-4AFC-4485-A667-0886AA2BC84A}" type="pres">
      <dgm:prSet presAssocID="{A6C61968-B6EC-41E2-BC7C-76332384166D}" presName="spacer" presStyleCnt="0"/>
      <dgm:spPr/>
    </dgm:pt>
    <dgm:pt modelId="{0705855C-B5AA-4275-A68C-138E695E9CA9}" type="pres">
      <dgm:prSet presAssocID="{70424E56-CD4C-44DE-8DA5-FB14417127D7}" presName="parentText" presStyleLbl="node1" presStyleIdx="3" presStyleCnt="7">
        <dgm:presLayoutVars>
          <dgm:chMax val="0"/>
          <dgm:bulletEnabled val="1"/>
        </dgm:presLayoutVars>
      </dgm:prSet>
      <dgm:spPr/>
      <dgm:t>
        <a:bodyPr/>
        <a:lstStyle/>
        <a:p>
          <a:endParaRPr lang="es-ES"/>
        </a:p>
      </dgm:t>
    </dgm:pt>
    <dgm:pt modelId="{1E5487EB-7FDC-46BD-8ED0-07E7D9B8097B}" type="pres">
      <dgm:prSet presAssocID="{BB0FA731-3AF2-4552-9D76-AA097BB1C304}" presName="spacer" presStyleCnt="0"/>
      <dgm:spPr/>
    </dgm:pt>
    <dgm:pt modelId="{EEBD4899-780E-4470-AB1C-44425F436D04}" type="pres">
      <dgm:prSet presAssocID="{849BF339-2321-4E1F-9B67-744C28AE273B}" presName="parentText" presStyleLbl="node1" presStyleIdx="4" presStyleCnt="7">
        <dgm:presLayoutVars>
          <dgm:chMax val="0"/>
          <dgm:bulletEnabled val="1"/>
        </dgm:presLayoutVars>
      </dgm:prSet>
      <dgm:spPr/>
      <dgm:t>
        <a:bodyPr/>
        <a:lstStyle/>
        <a:p>
          <a:endParaRPr lang="es-ES"/>
        </a:p>
      </dgm:t>
    </dgm:pt>
    <dgm:pt modelId="{7F59C3F7-0303-4027-86F0-432232CE2469}" type="pres">
      <dgm:prSet presAssocID="{47F11254-8FE7-4F49-A241-56F8399D9B9A}" presName="spacer" presStyleCnt="0"/>
      <dgm:spPr/>
    </dgm:pt>
    <dgm:pt modelId="{7575ADE5-C4BC-41B1-9AA0-9395C49349A5}" type="pres">
      <dgm:prSet presAssocID="{CE182005-915E-4BCE-BB0F-3B4AE1325538}" presName="parentText" presStyleLbl="node1" presStyleIdx="5" presStyleCnt="7">
        <dgm:presLayoutVars>
          <dgm:chMax val="0"/>
          <dgm:bulletEnabled val="1"/>
        </dgm:presLayoutVars>
      </dgm:prSet>
      <dgm:spPr/>
      <dgm:t>
        <a:bodyPr/>
        <a:lstStyle/>
        <a:p>
          <a:endParaRPr lang="es-ES"/>
        </a:p>
      </dgm:t>
    </dgm:pt>
    <dgm:pt modelId="{BD5F1FF7-2417-4FFE-B9A7-F22FC51C296A}" type="pres">
      <dgm:prSet presAssocID="{B898B59E-1DC0-42DF-911D-2F24C67EA303}" presName="spacer" presStyleCnt="0"/>
      <dgm:spPr/>
    </dgm:pt>
    <dgm:pt modelId="{26B1E231-6E30-47BC-83C2-3A29D3BBB650}" type="pres">
      <dgm:prSet presAssocID="{3EB1B833-7D7D-4563-A09D-E87D8C234CFB}" presName="parentText" presStyleLbl="node1" presStyleIdx="6" presStyleCnt="7">
        <dgm:presLayoutVars>
          <dgm:chMax val="0"/>
          <dgm:bulletEnabled val="1"/>
        </dgm:presLayoutVars>
      </dgm:prSet>
      <dgm:spPr/>
      <dgm:t>
        <a:bodyPr/>
        <a:lstStyle/>
        <a:p>
          <a:endParaRPr lang="es-ES"/>
        </a:p>
      </dgm:t>
    </dgm:pt>
  </dgm:ptLst>
  <dgm:cxnLst>
    <dgm:cxn modelId="{3E2777ED-2A1A-4379-94D7-8FFFCF6F2F0B}" srcId="{E23D5034-1AD7-4C52-AE76-7BF044473F8C}" destId="{2B6F92B0-A648-42EC-B560-37ABF3FBF9EF}" srcOrd="0" destOrd="0" parTransId="{5F345C07-B6DB-4530-B5B5-61EC8773BD1D}" sibTransId="{DCD6855C-5F15-4F98-99F2-7CE96CD84F23}"/>
    <dgm:cxn modelId="{1E208807-04C5-4C19-BE61-286588BE1A84}" type="presOf" srcId="{E23D5034-1AD7-4C52-AE76-7BF044473F8C}" destId="{64328CAC-2AED-40D1-883E-9271F7078D1A}" srcOrd="0" destOrd="0" presId="urn:microsoft.com/office/officeart/2005/8/layout/vList2"/>
    <dgm:cxn modelId="{34F93B96-A5F8-424B-9025-C38A5E6DB1E9}" type="presOf" srcId="{3EB1B833-7D7D-4563-A09D-E87D8C234CFB}" destId="{26B1E231-6E30-47BC-83C2-3A29D3BBB650}" srcOrd="0" destOrd="0" presId="urn:microsoft.com/office/officeart/2005/8/layout/vList2"/>
    <dgm:cxn modelId="{C31E8D63-2574-47DE-8E89-7C905341F874}" srcId="{E23D5034-1AD7-4C52-AE76-7BF044473F8C}" destId="{70424E56-CD4C-44DE-8DA5-FB14417127D7}" srcOrd="3" destOrd="0" parTransId="{B8D5442E-C5F7-4A28-975C-33968A861CEE}" sibTransId="{BB0FA731-3AF2-4552-9D76-AA097BB1C304}"/>
    <dgm:cxn modelId="{1913473E-BD77-4F92-AFEF-E1BB0D560855}" srcId="{E23D5034-1AD7-4C52-AE76-7BF044473F8C}" destId="{31572B1D-6029-4FEA-AE93-49A12BBB2E59}" srcOrd="2" destOrd="0" parTransId="{D2F009F1-9F37-4320-B00D-4430556DAFA3}" sibTransId="{A6C61968-B6EC-41E2-BC7C-76332384166D}"/>
    <dgm:cxn modelId="{040EC47B-C19E-44A2-A84A-9E47784149DA}" type="presOf" srcId="{849BF339-2321-4E1F-9B67-744C28AE273B}" destId="{EEBD4899-780E-4470-AB1C-44425F436D04}" srcOrd="0" destOrd="0" presId="urn:microsoft.com/office/officeart/2005/8/layout/vList2"/>
    <dgm:cxn modelId="{A901419E-D823-4348-86A8-F8F1B8680DB9}" srcId="{E23D5034-1AD7-4C52-AE76-7BF044473F8C}" destId="{5EDE87ED-7FB8-4F8C-99BC-C316505DAE08}" srcOrd="1" destOrd="0" parTransId="{49415E7C-203F-416C-9246-FFAECFDAB8D8}" sibTransId="{E7DB0BE5-0B27-4F53-9104-7AF263D75227}"/>
    <dgm:cxn modelId="{B4C34804-7E8F-45BF-A10F-BEF00EB6A884}" type="presOf" srcId="{31572B1D-6029-4FEA-AE93-49A12BBB2E59}" destId="{233ECB6C-F17D-4DF1-8E11-51AA8CAFDEAE}" srcOrd="0" destOrd="0" presId="urn:microsoft.com/office/officeart/2005/8/layout/vList2"/>
    <dgm:cxn modelId="{4C10E87D-B5D2-4A63-B750-0E2AF697A8FA}" srcId="{E23D5034-1AD7-4C52-AE76-7BF044473F8C}" destId="{3EB1B833-7D7D-4563-A09D-E87D8C234CFB}" srcOrd="6" destOrd="0" parTransId="{F74C6DA9-22C0-4FF4-84F5-421F8486DB86}" sibTransId="{80A3AB70-FD79-4F2C-BFCD-A843F2C6938E}"/>
    <dgm:cxn modelId="{978D16EF-AAB5-49C1-A75D-407ED245109C}" srcId="{E23D5034-1AD7-4C52-AE76-7BF044473F8C}" destId="{849BF339-2321-4E1F-9B67-744C28AE273B}" srcOrd="4" destOrd="0" parTransId="{9E581FB4-E662-43B0-9EE6-78A86FA3946A}" sibTransId="{47F11254-8FE7-4F49-A241-56F8399D9B9A}"/>
    <dgm:cxn modelId="{0C32990C-16F5-42B0-B2E5-B6228FE52E13}" type="presOf" srcId="{5EDE87ED-7FB8-4F8C-99BC-C316505DAE08}" destId="{A8FA26CA-30A6-4A94-8101-E771ABE30485}" srcOrd="0" destOrd="0" presId="urn:microsoft.com/office/officeart/2005/8/layout/vList2"/>
    <dgm:cxn modelId="{04AF860C-A891-426C-B64B-D8399168E7A0}" srcId="{E23D5034-1AD7-4C52-AE76-7BF044473F8C}" destId="{CE182005-915E-4BCE-BB0F-3B4AE1325538}" srcOrd="5" destOrd="0" parTransId="{84B60C74-4A68-4BF6-9A50-0C6B2C389FAB}" sibTransId="{B898B59E-1DC0-42DF-911D-2F24C67EA303}"/>
    <dgm:cxn modelId="{AD367CF3-EDC1-4544-998A-AB52C282E83E}" type="presOf" srcId="{CE182005-915E-4BCE-BB0F-3B4AE1325538}" destId="{7575ADE5-C4BC-41B1-9AA0-9395C49349A5}" srcOrd="0" destOrd="0" presId="urn:microsoft.com/office/officeart/2005/8/layout/vList2"/>
    <dgm:cxn modelId="{8094386D-B1B8-4796-8BEE-03D12938B3E2}" type="presOf" srcId="{2B6F92B0-A648-42EC-B560-37ABF3FBF9EF}" destId="{D3148519-601D-474C-B220-958D0F27D1C6}" srcOrd="0" destOrd="0" presId="urn:microsoft.com/office/officeart/2005/8/layout/vList2"/>
    <dgm:cxn modelId="{55DE4188-B990-4E4E-9A5C-DF73534CF502}" type="presOf" srcId="{70424E56-CD4C-44DE-8DA5-FB14417127D7}" destId="{0705855C-B5AA-4275-A68C-138E695E9CA9}" srcOrd="0" destOrd="0" presId="urn:microsoft.com/office/officeart/2005/8/layout/vList2"/>
    <dgm:cxn modelId="{68560D51-8DEB-43CE-82FB-369FEBF22C4D}" type="presParOf" srcId="{64328CAC-2AED-40D1-883E-9271F7078D1A}" destId="{D3148519-601D-474C-B220-958D0F27D1C6}" srcOrd="0" destOrd="0" presId="urn:microsoft.com/office/officeart/2005/8/layout/vList2"/>
    <dgm:cxn modelId="{A58154D2-C62A-4812-AF6A-84EBCBC64688}" type="presParOf" srcId="{64328CAC-2AED-40D1-883E-9271F7078D1A}" destId="{3CDC59FF-8DD5-4C81-80DC-E8554EDA7835}" srcOrd="1" destOrd="0" presId="urn:microsoft.com/office/officeart/2005/8/layout/vList2"/>
    <dgm:cxn modelId="{073C3BF7-D72B-4983-8EAF-3F7A06621F62}" type="presParOf" srcId="{64328CAC-2AED-40D1-883E-9271F7078D1A}" destId="{A8FA26CA-30A6-4A94-8101-E771ABE30485}" srcOrd="2" destOrd="0" presId="urn:microsoft.com/office/officeart/2005/8/layout/vList2"/>
    <dgm:cxn modelId="{85B3B5C3-D502-4F35-A089-8459059B56F3}" type="presParOf" srcId="{64328CAC-2AED-40D1-883E-9271F7078D1A}" destId="{85FF00E6-F1F2-4E53-A625-5DB4B8CA8690}" srcOrd="3" destOrd="0" presId="urn:microsoft.com/office/officeart/2005/8/layout/vList2"/>
    <dgm:cxn modelId="{5516CF94-B0A2-40B2-A13E-4D9D138919D0}" type="presParOf" srcId="{64328CAC-2AED-40D1-883E-9271F7078D1A}" destId="{233ECB6C-F17D-4DF1-8E11-51AA8CAFDEAE}" srcOrd="4" destOrd="0" presId="urn:microsoft.com/office/officeart/2005/8/layout/vList2"/>
    <dgm:cxn modelId="{F793762F-93F1-4298-8305-BE50B99C4601}" type="presParOf" srcId="{64328CAC-2AED-40D1-883E-9271F7078D1A}" destId="{D89F8144-4AFC-4485-A667-0886AA2BC84A}" srcOrd="5" destOrd="0" presId="urn:microsoft.com/office/officeart/2005/8/layout/vList2"/>
    <dgm:cxn modelId="{D3AC4E68-A088-4B5B-BD5A-C0B813F07A6E}" type="presParOf" srcId="{64328CAC-2AED-40D1-883E-9271F7078D1A}" destId="{0705855C-B5AA-4275-A68C-138E695E9CA9}" srcOrd="6" destOrd="0" presId="urn:microsoft.com/office/officeart/2005/8/layout/vList2"/>
    <dgm:cxn modelId="{A55377AF-A439-46D2-BB16-897244DD954B}" type="presParOf" srcId="{64328CAC-2AED-40D1-883E-9271F7078D1A}" destId="{1E5487EB-7FDC-46BD-8ED0-07E7D9B8097B}" srcOrd="7" destOrd="0" presId="urn:microsoft.com/office/officeart/2005/8/layout/vList2"/>
    <dgm:cxn modelId="{1A9A3ADC-35CB-459B-A484-EACD5F2C1916}" type="presParOf" srcId="{64328CAC-2AED-40D1-883E-9271F7078D1A}" destId="{EEBD4899-780E-4470-AB1C-44425F436D04}" srcOrd="8" destOrd="0" presId="urn:microsoft.com/office/officeart/2005/8/layout/vList2"/>
    <dgm:cxn modelId="{5F214A26-B209-4C67-94CC-7462CCA45F25}" type="presParOf" srcId="{64328CAC-2AED-40D1-883E-9271F7078D1A}" destId="{7F59C3F7-0303-4027-86F0-432232CE2469}" srcOrd="9" destOrd="0" presId="urn:microsoft.com/office/officeart/2005/8/layout/vList2"/>
    <dgm:cxn modelId="{ACFE6477-07CB-4913-A70A-5DD389BE3262}" type="presParOf" srcId="{64328CAC-2AED-40D1-883E-9271F7078D1A}" destId="{7575ADE5-C4BC-41B1-9AA0-9395C49349A5}" srcOrd="10" destOrd="0" presId="urn:microsoft.com/office/officeart/2005/8/layout/vList2"/>
    <dgm:cxn modelId="{5F9DAC63-0934-4284-B1DB-B2D0EF541C73}" type="presParOf" srcId="{64328CAC-2AED-40D1-883E-9271F7078D1A}" destId="{BD5F1FF7-2417-4FFE-B9A7-F22FC51C296A}" srcOrd="11" destOrd="0" presId="urn:microsoft.com/office/officeart/2005/8/layout/vList2"/>
    <dgm:cxn modelId="{47D2A3B4-34C7-4268-8369-D5C3D8D09C05}" type="presParOf" srcId="{64328CAC-2AED-40D1-883E-9271F7078D1A}" destId="{26B1E231-6E30-47BC-83C2-3A29D3BBB650}"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48519-601D-474C-B220-958D0F27D1C6}">
      <dsp:nvSpPr>
        <dsp:cNvPr id="0" name=""/>
        <dsp:cNvSpPr/>
      </dsp:nvSpPr>
      <dsp:spPr>
        <a:xfrm>
          <a:off x="0" y="0"/>
          <a:ext cx="9906000" cy="99216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CO" sz="3600" b="1" kern="1200" dirty="0"/>
            <a:t>1. Tipos de Reuniones</a:t>
          </a:r>
          <a:endParaRPr lang="es-CO" sz="3600" kern="1200" dirty="0"/>
        </a:p>
      </dsp:txBody>
      <dsp:txXfrm>
        <a:off x="48433" y="48433"/>
        <a:ext cx="9809134" cy="895294"/>
      </dsp:txXfrm>
    </dsp:sp>
    <dsp:sp modelId="{A8FA26CA-30A6-4A94-8101-E771ABE30485}">
      <dsp:nvSpPr>
        <dsp:cNvPr id="0" name=""/>
        <dsp:cNvSpPr/>
      </dsp:nvSpPr>
      <dsp:spPr>
        <a:xfrm>
          <a:off x="0" y="1157669"/>
          <a:ext cx="9906000" cy="992160"/>
        </a:xfrm>
        <a:prstGeom prst="roundRect">
          <a:avLst/>
        </a:prstGeom>
        <a:gradFill rotWithShape="0">
          <a:gsLst>
            <a:gs pos="0">
              <a:schemeClr val="accent3">
                <a:hueOff val="1875044"/>
                <a:satOff val="-2813"/>
                <a:lumOff val="-458"/>
                <a:alphaOff val="0"/>
                <a:shade val="51000"/>
                <a:satMod val="130000"/>
              </a:schemeClr>
            </a:gs>
            <a:gs pos="80000">
              <a:schemeClr val="accent3">
                <a:hueOff val="1875044"/>
                <a:satOff val="-2813"/>
                <a:lumOff val="-458"/>
                <a:alphaOff val="0"/>
                <a:shade val="93000"/>
                <a:satMod val="130000"/>
              </a:schemeClr>
            </a:gs>
            <a:gs pos="100000">
              <a:schemeClr val="accent3">
                <a:hueOff val="1875044"/>
                <a:satOff val="-2813"/>
                <a:lumOff val="-45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CO" sz="3600" b="1" kern="1200" dirty="0"/>
            <a:t>2. Convocatorias</a:t>
          </a:r>
          <a:endParaRPr lang="es-CO" sz="3600" kern="1200" dirty="0"/>
        </a:p>
      </dsp:txBody>
      <dsp:txXfrm>
        <a:off x="48433" y="1206102"/>
        <a:ext cx="9809134" cy="895294"/>
      </dsp:txXfrm>
    </dsp:sp>
    <dsp:sp modelId="{233ECB6C-F17D-4DF1-8E11-51AA8CAFDEAE}">
      <dsp:nvSpPr>
        <dsp:cNvPr id="0" name=""/>
        <dsp:cNvSpPr/>
      </dsp:nvSpPr>
      <dsp:spPr>
        <a:xfrm>
          <a:off x="0" y="2302470"/>
          <a:ext cx="9906000" cy="992160"/>
        </a:xfrm>
        <a:prstGeom prst="roundRect">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CO" sz="3600" b="1" kern="1200" dirty="0"/>
            <a:t>3. Quórum</a:t>
          </a:r>
          <a:endParaRPr lang="es-CO" sz="3600" kern="1200" dirty="0"/>
        </a:p>
      </dsp:txBody>
      <dsp:txXfrm>
        <a:off x="48433" y="2350903"/>
        <a:ext cx="9809134" cy="895294"/>
      </dsp:txXfrm>
    </dsp:sp>
    <dsp:sp modelId="{0705855C-B5AA-4275-A68C-138E695E9CA9}">
      <dsp:nvSpPr>
        <dsp:cNvPr id="0" name=""/>
        <dsp:cNvSpPr/>
      </dsp:nvSpPr>
      <dsp:spPr>
        <a:xfrm>
          <a:off x="0" y="3447270"/>
          <a:ext cx="9906000" cy="992160"/>
        </a:xfrm>
        <a:prstGeom prst="roundRect">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CO" sz="3600" b="1" kern="1200" dirty="0"/>
            <a:t>4. Funciones de la Asamblea General de Afiliados</a:t>
          </a:r>
          <a:endParaRPr lang="es-CO" sz="3600" kern="1200" dirty="0"/>
        </a:p>
      </dsp:txBody>
      <dsp:txXfrm>
        <a:off x="48433" y="3495703"/>
        <a:ext cx="9809134" cy="895294"/>
      </dsp:txXfrm>
    </dsp:sp>
    <dsp:sp modelId="{EEBD4899-780E-4470-AB1C-44425F436D04}">
      <dsp:nvSpPr>
        <dsp:cNvPr id="0" name=""/>
        <dsp:cNvSpPr/>
      </dsp:nvSpPr>
      <dsp:spPr>
        <a:xfrm>
          <a:off x="0" y="4592070"/>
          <a:ext cx="9906000" cy="992160"/>
        </a:xfrm>
        <a:prstGeom prst="roundRect">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CO" sz="3600" b="1" kern="1200" dirty="0"/>
            <a:t>5. Informes a presentar a la Asamblea</a:t>
          </a:r>
          <a:endParaRPr lang="es-CO" sz="3600" kern="1200" dirty="0"/>
        </a:p>
      </dsp:txBody>
      <dsp:txXfrm>
        <a:off x="48433" y="4640503"/>
        <a:ext cx="9809134" cy="895294"/>
      </dsp:txXfrm>
    </dsp:sp>
    <dsp:sp modelId="{7575ADE5-C4BC-41B1-9AA0-9395C49349A5}">
      <dsp:nvSpPr>
        <dsp:cNvPr id="0" name=""/>
        <dsp:cNvSpPr/>
      </dsp:nvSpPr>
      <dsp:spPr>
        <a:xfrm>
          <a:off x="0" y="5736869"/>
          <a:ext cx="9906000" cy="992160"/>
        </a:xfrm>
        <a:prstGeom prst="roundRect">
          <a:avLst/>
        </a:prstGeom>
        <a:gradFill rotWithShape="0">
          <a:gsLst>
            <a:gs pos="0">
              <a:schemeClr val="accent3">
                <a:hueOff val="9375220"/>
                <a:satOff val="-14067"/>
                <a:lumOff val="-2288"/>
                <a:alphaOff val="0"/>
                <a:shade val="51000"/>
                <a:satMod val="130000"/>
              </a:schemeClr>
            </a:gs>
            <a:gs pos="80000">
              <a:schemeClr val="accent3">
                <a:hueOff val="9375220"/>
                <a:satOff val="-14067"/>
                <a:lumOff val="-2288"/>
                <a:alphaOff val="0"/>
                <a:shade val="93000"/>
                <a:satMod val="130000"/>
              </a:schemeClr>
            </a:gs>
            <a:gs pos="100000">
              <a:schemeClr val="accent3">
                <a:hueOff val="9375220"/>
                <a:satOff val="-14067"/>
                <a:lumOff val="-22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CO" sz="3600" b="1" kern="1200" dirty="0"/>
            <a:t>6. Modelo Orden del Día</a:t>
          </a:r>
          <a:endParaRPr lang="es-CO" sz="3600" kern="1200" dirty="0"/>
        </a:p>
      </dsp:txBody>
      <dsp:txXfrm>
        <a:off x="48433" y="5785302"/>
        <a:ext cx="9809134" cy="895294"/>
      </dsp:txXfrm>
    </dsp:sp>
    <dsp:sp modelId="{26B1E231-6E30-47BC-83C2-3A29D3BBB650}">
      <dsp:nvSpPr>
        <dsp:cNvPr id="0" name=""/>
        <dsp:cNvSpPr/>
      </dsp:nvSpPr>
      <dsp:spPr>
        <a:xfrm>
          <a:off x="0" y="6881670"/>
          <a:ext cx="9906000" cy="992160"/>
        </a:xfrm>
        <a:prstGeom prst="round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s-CO" sz="3600" b="1" kern="1200" dirty="0"/>
            <a:t>7. Actas</a:t>
          </a:r>
          <a:endParaRPr lang="es-CO" sz="3600" kern="1200" dirty="0"/>
        </a:p>
      </dsp:txBody>
      <dsp:txXfrm>
        <a:off x="48433" y="6930103"/>
        <a:ext cx="9809134" cy="8952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F4214846-A608-4118-9D12-4EB8FF87AFC5}" type="datetimeFigureOut">
              <a:rPr lang="es-CO" smtClean="0"/>
              <a:t>8/03/2023</a:t>
            </a:fld>
            <a:endParaRPr lang="es-CO"/>
          </a:p>
        </p:txBody>
      </p:sp>
      <p:sp>
        <p:nvSpPr>
          <p:cNvPr id="4" name="Marcador de imagen de diapositiva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F292D181-5B12-4E68-8376-F9A238847A9C}" type="slidenum">
              <a:rPr lang="es-CO" smtClean="0"/>
              <a:t>‹Nº›</a:t>
            </a:fld>
            <a:endParaRPr lang="es-CO"/>
          </a:p>
        </p:txBody>
      </p:sp>
    </p:spTree>
    <p:extLst>
      <p:ext uri="{BB962C8B-B14F-4D97-AF65-F5344CB8AC3E}">
        <p14:creationId xmlns:p14="http://schemas.microsoft.com/office/powerpoint/2010/main" val="4202811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F292D181-5B12-4E68-8376-F9A238847A9C}" type="slidenum">
              <a:rPr lang="es-CO" smtClean="0"/>
              <a:t>1</a:t>
            </a:fld>
            <a:endParaRPr lang="es-CO"/>
          </a:p>
        </p:txBody>
      </p:sp>
    </p:spTree>
    <p:extLst>
      <p:ext uri="{BB962C8B-B14F-4D97-AF65-F5344CB8AC3E}">
        <p14:creationId xmlns:p14="http://schemas.microsoft.com/office/powerpoint/2010/main" val="3956442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14756314" y="5466450"/>
            <a:ext cx="3531870" cy="4030979"/>
          </a:xfrm>
          <a:custGeom>
            <a:avLst/>
            <a:gdLst/>
            <a:ahLst/>
            <a:cxnLst/>
            <a:rect l="l" t="t" r="r" b="b"/>
            <a:pathLst>
              <a:path w="3531869" h="4030979">
                <a:moveTo>
                  <a:pt x="1436453" y="3805136"/>
                </a:moveTo>
                <a:lnTo>
                  <a:pt x="1427937" y="3805136"/>
                </a:lnTo>
                <a:lnTo>
                  <a:pt x="1391639" y="3836791"/>
                </a:lnTo>
                <a:lnTo>
                  <a:pt x="1353982" y="3866066"/>
                </a:lnTo>
                <a:lnTo>
                  <a:pt x="1315073" y="3892957"/>
                </a:lnTo>
                <a:lnTo>
                  <a:pt x="1275019" y="3917463"/>
                </a:lnTo>
                <a:lnTo>
                  <a:pt x="1233926" y="3939580"/>
                </a:lnTo>
                <a:lnTo>
                  <a:pt x="1191903" y="3959308"/>
                </a:lnTo>
                <a:lnTo>
                  <a:pt x="1149055" y="3976642"/>
                </a:lnTo>
                <a:lnTo>
                  <a:pt x="1105491" y="3991582"/>
                </a:lnTo>
                <a:lnTo>
                  <a:pt x="1061317" y="4004125"/>
                </a:lnTo>
                <a:lnTo>
                  <a:pt x="1016641" y="4014267"/>
                </a:lnTo>
                <a:lnTo>
                  <a:pt x="971568" y="4022008"/>
                </a:lnTo>
                <a:lnTo>
                  <a:pt x="926207" y="4027345"/>
                </a:lnTo>
                <a:lnTo>
                  <a:pt x="880665" y="4030274"/>
                </a:lnTo>
                <a:lnTo>
                  <a:pt x="835048" y="4030795"/>
                </a:lnTo>
                <a:lnTo>
                  <a:pt x="789463" y="4028905"/>
                </a:lnTo>
                <a:lnTo>
                  <a:pt x="744018" y="4024601"/>
                </a:lnTo>
                <a:lnTo>
                  <a:pt x="698820" y="4017881"/>
                </a:lnTo>
                <a:lnTo>
                  <a:pt x="653976" y="4008743"/>
                </a:lnTo>
                <a:lnTo>
                  <a:pt x="609592" y="3997185"/>
                </a:lnTo>
                <a:lnTo>
                  <a:pt x="565777" y="3983203"/>
                </a:lnTo>
                <a:lnTo>
                  <a:pt x="522636" y="3966796"/>
                </a:lnTo>
                <a:lnTo>
                  <a:pt x="480278" y="3947962"/>
                </a:lnTo>
                <a:lnTo>
                  <a:pt x="438808" y="3926698"/>
                </a:lnTo>
                <a:lnTo>
                  <a:pt x="398335" y="3903001"/>
                </a:lnTo>
                <a:lnTo>
                  <a:pt x="358965" y="3876870"/>
                </a:lnTo>
                <a:lnTo>
                  <a:pt x="320805" y="3848302"/>
                </a:lnTo>
                <a:lnTo>
                  <a:pt x="283963" y="3817295"/>
                </a:lnTo>
                <a:lnTo>
                  <a:pt x="248545" y="3783847"/>
                </a:lnTo>
                <a:lnTo>
                  <a:pt x="215080" y="3748444"/>
                </a:lnTo>
                <a:lnTo>
                  <a:pt x="184028" y="3711647"/>
                </a:lnTo>
                <a:lnTo>
                  <a:pt x="155390" y="3673557"/>
                </a:lnTo>
                <a:lnTo>
                  <a:pt x="129167" y="3634280"/>
                </a:lnTo>
                <a:lnTo>
                  <a:pt x="105359" y="3593918"/>
                </a:lnTo>
                <a:lnTo>
                  <a:pt x="83968" y="3552575"/>
                </a:lnTo>
                <a:lnTo>
                  <a:pt x="64996" y="3510354"/>
                </a:lnTo>
                <a:lnTo>
                  <a:pt x="48443" y="3467359"/>
                </a:lnTo>
                <a:lnTo>
                  <a:pt x="34311" y="3423695"/>
                </a:lnTo>
                <a:lnTo>
                  <a:pt x="22601" y="3379463"/>
                </a:lnTo>
                <a:lnTo>
                  <a:pt x="13313" y="3334768"/>
                </a:lnTo>
                <a:lnTo>
                  <a:pt x="6450" y="3289714"/>
                </a:lnTo>
                <a:lnTo>
                  <a:pt x="2011" y="3244404"/>
                </a:lnTo>
                <a:lnTo>
                  <a:pt x="0" y="3198941"/>
                </a:lnTo>
                <a:lnTo>
                  <a:pt x="415" y="3153429"/>
                </a:lnTo>
                <a:lnTo>
                  <a:pt x="3260" y="3107972"/>
                </a:lnTo>
                <a:lnTo>
                  <a:pt x="8534" y="3062673"/>
                </a:lnTo>
                <a:lnTo>
                  <a:pt x="16239" y="3017636"/>
                </a:lnTo>
                <a:lnTo>
                  <a:pt x="26377" y="2972965"/>
                </a:lnTo>
                <a:lnTo>
                  <a:pt x="38948" y="2928762"/>
                </a:lnTo>
                <a:lnTo>
                  <a:pt x="53953" y="2885132"/>
                </a:lnTo>
                <a:lnTo>
                  <a:pt x="71394" y="2842179"/>
                </a:lnTo>
                <a:lnTo>
                  <a:pt x="91272" y="2800004"/>
                </a:lnTo>
                <a:lnTo>
                  <a:pt x="113588" y="2758714"/>
                </a:lnTo>
                <a:lnTo>
                  <a:pt x="138344" y="2718410"/>
                </a:lnTo>
                <a:lnTo>
                  <a:pt x="165539" y="2679196"/>
                </a:lnTo>
                <a:lnTo>
                  <a:pt x="195176" y="2641176"/>
                </a:lnTo>
                <a:lnTo>
                  <a:pt x="227256" y="2604454"/>
                </a:lnTo>
                <a:lnTo>
                  <a:pt x="222998" y="2600196"/>
                </a:lnTo>
                <a:lnTo>
                  <a:pt x="2572764" y="250431"/>
                </a:lnTo>
                <a:lnTo>
                  <a:pt x="2608272" y="216849"/>
                </a:lnTo>
                <a:lnTo>
                  <a:pt x="2645136" y="185695"/>
                </a:lnTo>
                <a:lnTo>
                  <a:pt x="2683256" y="156964"/>
                </a:lnTo>
                <a:lnTo>
                  <a:pt x="2722529" y="130654"/>
                </a:lnTo>
                <a:lnTo>
                  <a:pt x="2762853" y="106762"/>
                </a:lnTo>
                <a:lnTo>
                  <a:pt x="2804127" y="85284"/>
                </a:lnTo>
                <a:lnTo>
                  <a:pt x="2846250" y="66217"/>
                </a:lnTo>
                <a:lnTo>
                  <a:pt x="2889120" y="49558"/>
                </a:lnTo>
                <a:lnTo>
                  <a:pt x="2932635" y="35304"/>
                </a:lnTo>
                <a:lnTo>
                  <a:pt x="2976693" y="23452"/>
                </a:lnTo>
                <a:lnTo>
                  <a:pt x="3021194" y="13999"/>
                </a:lnTo>
                <a:lnTo>
                  <a:pt x="3066035" y="6941"/>
                </a:lnTo>
                <a:lnTo>
                  <a:pt x="3111114" y="2276"/>
                </a:lnTo>
                <a:lnTo>
                  <a:pt x="3156331" y="0"/>
                </a:lnTo>
                <a:lnTo>
                  <a:pt x="3201584" y="109"/>
                </a:lnTo>
                <a:lnTo>
                  <a:pt x="3246770" y="2602"/>
                </a:lnTo>
                <a:lnTo>
                  <a:pt x="3291789" y="7475"/>
                </a:lnTo>
                <a:lnTo>
                  <a:pt x="3336539" y="14725"/>
                </a:lnTo>
                <a:lnTo>
                  <a:pt x="3380918" y="24348"/>
                </a:lnTo>
                <a:lnTo>
                  <a:pt x="3424825" y="36341"/>
                </a:lnTo>
                <a:lnTo>
                  <a:pt x="3468157" y="50702"/>
                </a:lnTo>
                <a:lnTo>
                  <a:pt x="3510814" y="67426"/>
                </a:lnTo>
                <a:lnTo>
                  <a:pt x="3531684" y="76937"/>
                </a:lnTo>
                <a:lnTo>
                  <a:pt x="3531684" y="1709904"/>
                </a:lnTo>
                <a:lnTo>
                  <a:pt x="1436453" y="3805136"/>
                </a:lnTo>
                <a:close/>
              </a:path>
              <a:path w="3531869" h="4030979">
                <a:moveTo>
                  <a:pt x="1432195" y="3809393"/>
                </a:moveTo>
                <a:lnTo>
                  <a:pt x="1427937" y="3805136"/>
                </a:lnTo>
                <a:lnTo>
                  <a:pt x="1436453" y="3805136"/>
                </a:lnTo>
                <a:lnTo>
                  <a:pt x="1432195" y="3809393"/>
                </a:lnTo>
                <a:close/>
              </a:path>
            </a:pathLst>
          </a:custGeom>
          <a:solidFill>
            <a:srgbClr val="61C2A2"/>
          </a:solidFill>
        </p:spPr>
        <p:txBody>
          <a:bodyPr wrap="square" lIns="0" tIns="0" rIns="0" bIns="0" rtlCol="0"/>
          <a:lstStyle/>
          <a:p>
            <a:endParaRPr/>
          </a:p>
        </p:txBody>
      </p:sp>
      <p:sp>
        <p:nvSpPr>
          <p:cNvPr id="18" name="bg object 18"/>
          <p:cNvSpPr/>
          <p:nvPr/>
        </p:nvSpPr>
        <p:spPr>
          <a:xfrm>
            <a:off x="13887970" y="7461288"/>
            <a:ext cx="4033520" cy="2825750"/>
          </a:xfrm>
          <a:custGeom>
            <a:avLst/>
            <a:gdLst/>
            <a:ahLst/>
            <a:cxnLst/>
            <a:rect l="l" t="t" r="r" b="b"/>
            <a:pathLst>
              <a:path w="4033519" h="2825750">
                <a:moveTo>
                  <a:pt x="3784476" y="1459627"/>
                </a:moveTo>
                <a:lnTo>
                  <a:pt x="2418393" y="2825710"/>
                </a:lnTo>
                <a:lnTo>
                  <a:pt x="0" y="2825710"/>
                </a:lnTo>
                <a:lnTo>
                  <a:pt x="2575279" y="250430"/>
                </a:lnTo>
                <a:lnTo>
                  <a:pt x="2610787" y="216849"/>
                </a:lnTo>
                <a:lnTo>
                  <a:pt x="2647652" y="185694"/>
                </a:lnTo>
                <a:lnTo>
                  <a:pt x="2685771" y="156964"/>
                </a:lnTo>
                <a:lnTo>
                  <a:pt x="2725044" y="130654"/>
                </a:lnTo>
                <a:lnTo>
                  <a:pt x="2765368" y="106761"/>
                </a:lnTo>
                <a:lnTo>
                  <a:pt x="2806643" y="85283"/>
                </a:lnTo>
                <a:lnTo>
                  <a:pt x="2848765" y="66216"/>
                </a:lnTo>
                <a:lnTo>
                  <a:pt x="2891635" y="49558"/>
                </a:lnTo>
                <a:lnTo>
                  <a:pt x="2935150" y="35304"/>
                </a:lnTo>
                <a:lnTo>
                  <a:pt x="2979208" y="23452"/>
                </a:lnTo>
                <a:lnTo>
                  <a:pt x="3023709" y="13999"/>
                </a:lnTo>
                <a:lnTo>
                  <a:pt x="3068550" y="6941"/>
                </a:lnTo>
                <a:lnTo>
                  <a:pt x="3113630" y="2276"/>
                </a:lnTo>
                <a:lnTo>
                  <a:pt x="3158847" y="0"/>
                </a:lnTo>
                <a:lnTo>
                  <a:pt x="3204099" y="109"/>
                </a:lnTo>
                <a:lnTo>
                  <a:pt x="3249286" y="2602"/>
                </a:lnTo>
                <a:lnTo>
                  <a:pt x="3294305" y="7475"/>
                </a:lnTo>
                <a:lnTo>
                  <a:pt x="3339055" y="14725"/>
                </a:lnTo>
                <a:lnTo>
                  <a:pt x="3383434" y="24348"/>
                </a:lnTo>
                <a:lnTo>
                  <a:pt x="3427340" y="36341"/>
                </a:lnTo>
                <a:lnTo>
                  <a:pt x="3470673" y="50702"/>
                </a:lnTo>
                <a:lnTo>
                  <a:pt x="3513330" y="67426"/>
                </a:lnTo>
                <a:lnTo>
                  <a:pt x="3555209" y="86512"/>
                </a:lnTo>
                <a:lnTo>
                  <a:pt x="3596210" y="107955"/>
                </a:lnTo>
                <a:lnTo>
                  <a:pt x="3636231" y="131754"/>
                </a:lnTo>
                <a:lnTo>
                  <a:pt x="3675169" y="157903"/>
                </a:lnTo>
                <a:lnTo>
                  <a:pt x="3712924" y="186401"/>
                </a:lnTo>
                <a:lnTo>
                  <a:pt x="3749394" y="217245"/>
                </a:lnTo>
                <a:lnTo>
                  <a:pt x="3784476" y="250430"/>
                </a:lnTo>
                <a:lnTo>
                  <a:pt x="3817647" y="285528"/>
                </a:lnTo>
                <a:lnTo>
                  <a:pt x="3848449" y="322039"/>
                </a:lnTo>
                <a:lnTo>
                  <a:pt x="3876881" y="359860"/>
                </a:lnTo>
                <a:lnTo>
                  <a:pt x="3902944" y="398886"/>
                </a:lnTo>
                <a:lnTo>
                  <a:pt x="3926637" y="439011"/>
                </a:lnTo>
                <a:lnTo>
                  <a:pt x="3947961" y="480131"/>
                </a:lnTo>
                <a:lnTo>
                  <a:pt x="3966916" y="522142"/>
                </a:lnTo>
                <a:lnTo>
                  <a:pt x="3983501" y="564938"/>
                </a:lnTo>
                <a:lnTo>
                  <a:pt x="3997718" y="608415"/>
                </a:lnTo>
                <a:lnTo>
                  <a:pt x="4009564" y="652469"/>
                </a:lnTo>
                <a:lnTo>
                  <a:pt x="4019042" y="696993"/>
                </a:lnTo>
                <a:lnTo>
                  <a:pt x="4026150" y="741884"/>
                </a:lnTo>
                <a:lnTo>
                  <a:pt x="4030888" y="787037"/>
                </a:lnTo>
                <a:lnTo>
                  <a:pt x="4033258" y="832348"/>
                </a:lnTo>
                <a:lnTo>
                  <a:pt x="4033257" y="877710"/>
                </a:lnTo>
                <a:lnTo>
                  <a:pt x="4030888" y="923020"/>
                </a:lnTo>
                <a:lnTo>
                  <a:pt x="4026149" y="968173"/>
                </a:lnTo>
                <a:lnTo>
                  <a:pt x="4019041" y="1013065"/>
                </a:lnTo>
                <a:lnTo>
                  <a:pt x="4009564" y="1057589"/>
                </a:lnTo>
                <a:lnTo>
                  <a:pt x="3997717" y="1101642"/>
                </a:lnTo>
                <a:lnTo>
                  <a:pt x="3983501" y="1145120"/>
                </a:lnTo>
                <a:lnTo>
                  <a:pt x="3966916" y="1187916"/>
                </a:lnTo>
                <a:lnTo>
                  <a:pt x="3947961" y="1229927"/>
                </a:lnTo>
                <a:lnTo>
                  <a:pt x="3926637" y="1271047"/>
                </a:lnTo>
                <a:lnTo>
                  <a:pt x="3902943" y="1311172"/>
                </a:lnTo>
                <a:lnTo>
                  <a:pt x="3876881" y="1350198"/>
                </a:lnTo>
                <a:lnTo>
                  <a:pt x="3848448" y="1388018"/>
                </a:lnTo>
                <a:lnTo>
                  <a:pt x="3817647" y="1424530"/>
                </a:lnTo>
                <a:lnTo>
                  <a:pt x="3784476" y="1459627"/>
                </a:lnTo>
                <a:close/>
              </a:path>
            </a:pathLst>
          </a:custGeom>
          <a:solidFill>
            <a:srgbClr val="1C6179"/>
          </a:solidFill>
        </p:spPr>
        <p:txBody>
          <a:bodyPr wrap="square" lIns="0" tIns="0" rIns="0" bIns="0" rtlCol="0"/>
          <a:lstStyle/>
          <a:p>
            <a:endParaRPr/>
          </a:p>
        </p:txBody>
      </p:sp>
      <p:sp>
        <p:nvSpPr>
          <p:cNvPr id="19" name="bg object 19"/>
          <p:cNvSpPr/>
          <p:nvPr/>
        </p:nvSpPr>
        <p:spPr>
          <a:xfrm>
            <a:off x="11163524" y="82009"/>
            <a:ext cx="2581910" cy="2581910"/>
          </a:xfrm>
          <a:custGeom>
            <a:avLst/>
            <a:gdLst/>
            <a:ahLst/>
            <a:cxnLst/>
            <a:rect l="l" t="t" r="r" b="b"/>
            <a:pathLst>
              <a:path w="2581909" h="2581910">
                <a:moveTo>
                  <a:pt x="1040457" y="2418137"/>
                </a:moveTo>
                <a:lnTo>
                  <a:pt x="1034289" y="2418137"/>
                </a:lnTo>
                <a:lnTo>
                  <a:pt x="997201" y="2449755"/>
                </a:lnTo>
                <a:lnTo>
                  <a:pt x="958244" y="2477991"/>
                </a:lnTo>
                <a:lnTo>
                  <a:pt x="917632" y="2502841"/>
                </a:lnTo>
                <a:lnTo>
                  <a:pt x="875575" y="2524300"/>
                </a:lnTo>
                <a:lnTo>
                  <a:pt x="832289" y="2542364"/>
                </a:lnTo>
                <a:lnTo>
                  <a:pt x="787984" y="2557027"/>
                </a:lnTo>
                <a:lnTo>
                  <a:pt x="742875" y="2568286"/>
                </a:lnTo>
                <a:lnTo>
                  <a:pt x="697173" y="2576135"/>
                </a:lnTo>
                <a:lnTo>
                  <a:pt x="651093" y="2580571"/>
                </a:lnTo>
                <a:lnTo>
                  <a:pt x="604845" y="2581588"/>
                </a:lnTo>
                <a:lnTo>
                  <a:pt x="558644" y="2579182"/>
                </a:lnTo>
                <a:lnTo>
                  <a:pt x="512702" y="2573348"/>
                </a:lnTo>
                <a:lnTo>
                  <a:pt x="467232" y="2564081"/>
                </a:lnTo>
                <a:lnTo>
                  <a:pt x="422446" y="2551377"/>
                </a:lnTo>
                <a:lnTo>
                  <a:pt x="378558" y="2535232"/>
                </a:lnTo>
                <a:lnTo>
                  <a:pt x="335780" y="2515640"/>
                </a:lnTo>
                <a:lnTo>
                  <a:pt x="294325" y="2492597"/>
                </a:lnTo>
                <a:lnTo>
                  <a:pt x="254406" y="2466099"/>
                </a:lnTo>
                <a:lnTo>
                  <a:pt x="216236" y="2436141"/>
                </a:lnTo>
                <a:lnTo>
                  <a:pt x="180027" y="2402717"/>
                </a:lnTo>
                <a:lnTo>
                  <a:pt x="146581" y="2366530"/>
                </a:lnTo>
                <a:lnTo>
                  <a:pt x="116562" y="2328421"/>
                </a:lnTo>
                <a:lnTo>
                  <a:pt x="89970" y="2288596"/>
                </a:lnTo>
                <a:lnTo>
                  <a:pt x="66808" y="2247260"/>
                </a:lnTo>
                <a:lnTo>
                  <a:pt x="47078" y="2204620"/>
                </a:lnTo>
                <a:lnTo>
                  <a:pt x="30784" y="2160881"/>
                </a:lnTo>
                <a:lnTo>
                  <a:pt x="17926" y="2116249"/>
                </a:lnTo>
                <a:lnTo>
                  <a:pt x="8508" y="2070930"/>
                </a:lnTo>
                <a:lnTo>
                  <a:pt x="2532" y="2025130"/>
                </a:lnTo>
                <a:lnTo>
                  <a:pt x="0" y="1979055"/>
                </a:lnTo>
                <a:lnTo>
                  <a:pt x="914" y="1932911"/>
                </a:lnTo>
                <a:lnTo>
                  <a:pt x="5276" y="1886903"/>
                </a:lnTo>
                <a:lnTo>
                  <a:pt x="13090" y="1841237"/>
                </a:lnTo>
                <a:lnTo>
                  <a:pt x="24357" y="1796120"/>
                </a:lnTo>
                <a:lnTo>
                  <a:pt x="39079" y="1751756"/>
                </a:lnTo>
                <a:lnTo>
                  <a:pt x="57260" y="1708353"/>
                </a:lnTo>
                <a:lnTo>
                  <a:pt x="78900" y="1666115"/>
                </a:lnTo>
                <a:lnTo>
                  <a:pt x="104004" y="1625249"/>
                </a:lnTo>
                <a:lnTo>
                  <a:pt x="132572" y="1585960"/>
                </a:lnTo>
                <a:lnTo>
                  <a:pt x="164607" y="1548455"/>
                </a:lnTo>
                <a:lnTo>
                  <a:pt x="161523" y="1545371"/>
                </a:lnTo>
                <a:lnTo>
                  <a:pt x="1525686" y="181208"/>
                </a:lnTo>
                <a:lnTo>
                  <a:pt x="1561461" y="148084"/>
                </a:lnTo>
                <a:lnTo>
                  <a:pt x="1599061" y="118308"/>
                </a:lnTo>
                <a:lnTo>
                  <a:pt x="1638287" y="91875"/>
                </a:lnTo>
                <a:lnTo>
                  <a:pt x="1678946" y="68782"/>
                </a:lnTo>
                <a:lnTo>
                  <a:pt x="1720844" y="49021"/>
                </a:lnTo>
                <a:lnTo>
                  <a:pt x="1763786" y="32588"/>
                </a:lnTo>
                <a:lnTo>
                  <a:pt x="1807580" y="19474"/>
                </a:lnTo>
                <a:lnTo>
                  <a:pt x="1852031" y="9676"/>
                </a:lnTo>
                <a:lnTo>
                  <a:pt x="1896946" y="3186"/>
                </a:lnTo>
                <a:lnTo>
                  <a:pt x="1942130" y="0"/>
                </a:lnTo>
                <a:lnTo>
                  <a:pt x="1987391" y="109"/>
                </a:lnTo>
                <a:lnTo>
                  <a:pt x="2032533" y="3510"/>
                </a:lnTo>
                <a:lnTo>
                  <a:pt x="2077364" y="10196"/>
                </a:lnTo>
                <a:lnTo>
                  <a:pt x="2121689" y="20160"/>
                </a:lnTo>
                <a:lnTo>
                  <a:pt x="2165315" y="33397"/>
                </a:lnTo>
                <a:lnTo>
                  <a:pt x="2208048" y="49901"/>
                </a:lnTo>
                <a:lnTo>
                  <a:pt x="2249694" y="69665"/>
                </a:lnTo>
                <a:lnTo>
                  <a:pt x="2290059" y="92685"/>
                </a:lnTo>
                <a:lnTo>
                  <a:pt x="2328950" y="118953"/>
                </a:lnTo>
                <a:lnTo>
                  <a:pt x="2366172" y="148464"/>
                </a:lnTo>
                <a:lnTo>
                  <a:pt x="2401532" y="181212"/>
                </a:lnTo>
                <a:lnTo>
                  <a:pt x="2434260" y="216592"/>
                </a:lnTo>
                <a:lnTo>
                  <a:pt x="2463715" y="253870"/>
                </a:lnTo>
                <a:lnTo>
                  <a:pt x="2489898" y="292847"/>
                </a:lnTo>
                <a:lnTo>
                  <a:pt x="2512807" y="333322"/>
                </a:lnTo>
                <a:lnTo>
                  <a:pt x="2532444" y="375096"/>
                </a:lnTo>
                <a:lnTo>
                  <a:pt x="2548808" y="417968"/>
                </a:lnTo>
                <a:lnTo>
                  <a:pt x="2561899" y="461740"/>
                </a:lnTo>
                <a:lnTo>
                  <a:pt x="2571718" y="506211"/>
                </a:lnTo>
                <a:lnTo>
                  <a:pt x="2578263" y="551182"/>
                </a:lnTo>
                <a:lnTo>
                  <a:pt x="2581536" y="596452"/>
                </a:lnTo>
                <a:lnTo>
                  <a:pt x="2581536" y="641822"/>
                </a:lnTo>
                <a:lnTo>
                  <a:pt x="2578263" y="687093"/>
                </a:lnTo>
                <a:lnTo>
                  <a:pt x="2571718" y="732063"/>
                </a:lnTo>
                <a:lnTo>
                  <a:pt x="2561899" y="776534"/>
                </a:lnTo>
                <a:lnTo>
                  <a:pt x="2548808" y="820306"/>
                </a:lnTo>
                <a:lnTo>
                  <a:pt x="2532444" y="863179"/>
                </a:lnTo>
                <a:lnTo>
                  <a:pt x="2512807" y="904953"/>
                </a:lnTo>
                <a:lnTo>
                  <a:pt x="2489898" y="945428"/>
                </a:lnTo>
                <a:lnTo>
                  <a:pt x="2463715" y="984404"/>
                </a:lnTo>
                <a:lnTo>
                  <a:pt x="2434260" y="1021682"/>
                </a:lnTo>
                <a:lnTo>
                  <a:pt x="2401532" y="1057062"/>
                </a:lnTo>
                <a:lnTo>
                  <a:pt x="1040457" y="2418137"/>
                </a:lnTo>
                <a:close/>
              </a:path>
              <a:path w="2581909" h="2581910">
                <a:moveTo>
                  <a:pt x="1037373" y="2421221"/>
                </a:moveTo>
                <a:lnTo>
                  <a:pt x="1034289" y="2418137"/>
                </a:lnTo>
                <a:lnTo>
                  <a:pt x="1040457" y="2418137"/>
                </a:lnTo>
                <a:lnTo>
                  <a:pt x="1037373" y="2421221"/>
                </a:lnTo>
                <a:close/>
              </a:path>
            </a:pathLst>
          </a:custGeom>
          <a:solidFill>
            <a:srgbClr val="1C6179"/>
          </a:solidFill>
        </p:spPr>
        <p:txBody>
          <a:bodyPr wrap="square" lIns="0" tIns="0" rIns="0" bIns="0" rtlCol="0"/>
          <a:lstStyle/>
          <a:p>
            <a:endParaRPr/>
          </a:p>
        </p:txBody>
      </p:sp>
      <p:sp>
        <p:nvSpPr>
          <p:cNvPr id="20" name="bg object 20"/>
          <p:cNvSpPr/>
          <p:nvPr/>
        </p:nvSpPr>
        <p:spPr>
          <a:xfrm>
            <a:off x="11501507" y="0"/>
            <a:ext cx="2327275" cy="1487170"/>
          </a:xfrm>
          <a:custGeom>
            <a:avLst/>
            <a:gdLst/>
            <a:ahLst/>
            <a:cxnLst/>
            <a:rect l="l" t="t" r="r" b="b"/>
            <a:pathLst>
              <a:path w="2327275" h="1487170">
                <a:moveTo>
                  <a:pt x="1040457" y="1323517"/>
                </a:moveTo>
                <a:lnTo>
                  <a:pt x="1034289" y="1323517"/>
                </a:lnTo>
                <a:lnTo>
                  <a:pt x="997201" y="1355134"/>
                </a:lnTo>
                <a:lnTo>
                  <a:pt x="958244" y="1383371"/>
                </a:lnTo>
                <a:lnTo>
                  <a:pt x="917631" y="1408220"/>
                </a:lnTo>
                <a:lnTo>
                  <a:pt x="875575" y="1429680"/>
                </a:lnTo>
                <a:lnTo>
                  <a:pt x="832288" y="1447743"/>
                </a:lnTo>
                <a:lnTo>
                  <a:pt x="787984" y="1462407"/>
                </a:lnTo>
                <a:lnTo>
                  <a:pt x="742875" y="1473666"/>
                </a:lnTo>
                <a:lnTo>
                  <a:pt x="697173" y="1481515"/>
                </a:lnTo>
                <a:lnTo>
                  <a:pt x="651092" y="1485951"/>
                </a:lnTo>
                <a:lnTo>
                  <a:pt x="604845" y="1486968"/>
                </a:lnTo>
                <a:lnTo>
                  <a:pt x="558644" y="1484561"/>
                </a:lnTo>
                <a:lnTo>
                  <a:pt x="512702" y="1478727"/>
                </a:lnTo>
                <a:lnTo>
                  <a:pt x="467232" y="1469461"/>
                </a:lnTo>
                <a:lnTo>
                  <a:pt x="422446" y="1456757"/>
                </a:lnTo>
                <a:lnTo>
                  <a:pt x="378558" y="1440612"/>
                </a:lnTo>
                <a:lnTo>
                  <a:pt x="335780" y="1421020"/>
                </a:lnTo>
                <a:lnTo>
                  <a:pt x="294325" y="1397977"/>
                </a:lnTo>
                <a:lnTo>
                  <a:pt x="254406" y="1371479"/>
                </a:lnTo>
                <a:lnTo>
                  <a:pt x="216236" y="1341520"/>
                </a:lnTo>
                <a:lnTo>
                  <a:pt x="180027" y="1308097"/>
                </a:lnTo>
                <a:lnTo>
                  <a:pt x="146581" y="1271910"/>
                </a:lnTo>
                <a:lnTo>
                  <a:pt x="116562" y="1233801"/>
                </a:lnTo>
                <a:lnTo>
                  <a:pt x="89970" y="1193975"/>
                </a:lnTo>
                <a:lnTo>
                  <a:pt x="66808" y="1152639"/>
                </a:lnTo>
                <a:lnTo>
                  <a:pt x="47078" y="1109999"/>
                </a:lnTo>
                <a:lnTo>
                  <a:pt x="30784" y="1066260"/>
                </a:lnTo>
                <a:lnTo>
                  <a:pt x="17926" y="1021629"/>
                </a:lnTo>
                <a:lnTo>
                  <a:pt x="8508" y="976310"/>
                </a:lnTo>
                <a:lnTo>
                  <a:pt x="2532" y="930510"/>
                </a:lnTo>
                <a:lnTo>
                  <a:pt x="0" y="884435"/>
                </a:lnTo>
                <a:lnTo>
                  <a:pt x="914" y="838291"/>
                </a:lnTo>
                <a:lnTo>
                  <a:pt x="5276" y="792283"/>
                </a:lnTo>
                <a:lnTo>
                  <a:pt x="13090" y="746617"/>
                </a:lnTo>
                <a:lnTo>
                  <a:pt x="24357" y="701500"/>
                </a:lnTo>
                <a:lnTo>
                  <a:pt x="39079" y="657136"/>
                </a:lnTo>
                <a:lnTo>
                  <a:pt x="57260" y="613733"/>
                </a:lnTo>
                <a:lnTo>
                  <a:pt x="78900" y="571495"/>
                </a:lnTo>
                <a:lnTo>
                  <a:pt x="104004" y="530629"/>
                </a:lnTo>
                <a:lnTo>
                  <a:pt x="132572" y="491340"/>
                </a:lnTo>
                <a:lnTo>
                  <a:pt x="164607" y="453834"/>
                </a:lnTo>
                <a:lnTo>
                  <a:pt x="161523" y="450750"/>
                </a:lnTo>
                <a:lnTo>
                  <a:pt x="612274" y="0"/>
                </a:lnTo>
                <a:lnTo>
                  <a:pt x="2326873" y="0"/>
                </a:lnTo>
                <a:lnTo>
                  <a:pt x="2308834" y="31870"/>
                </a:lnTo>
                <a:lnTo>
                  <a:pt x="2282652" y="70847"/>
                </a:lnTo>
                <a:lnTo>
                  <a:pt x="2253196" y="108125"/>
                </a:lnTo>
                <a:lnTo>
                  <a:pt x="2220468" y="143505"/>
                </a:lnTo>
                <a:lnTo>
                  <a:pt x="1040457" y="1323517"/>
                </a:lnTo>
                <a:close/>
              </a:path>
              <a:path w="2327275" h="1487170">
                <a:moveTo>
                  <a:pt x="1037373" y="1326601"/>
                </a:moveTo>
                <a:lnTo>
                  <a:pt x="1034289" y="1323517"/>
                </a:lnTo>
                <a:lnTo>
                  <a:pt x="1040457" y="1323517"/>
                </a:lnTo>
                <a:lnTo>
                  <a:pt x="1037373" y="1326601"/>
                </a:lnTo>
                <a:close/>
              </a:path>
            </a:pathLst>
          </a:custGeom>
          <a:solidFill>
            <a:srgbClr val="61C2A2"/>
          </a:solidFill>
        </p:spPr>
        <p:txBody>
          <a:bodyPr wrap="square" lIns="0" tIns="0" rIns="0" bIns="0" rtlCol="0"/>
          <a:lstStyle/>
          <a:p>
            <a:endParaRPr/>
          </a:p>
        </p:txBody>
      </p:sp>
      <p:sp>
        <p:nvSpPr>
          <p:cNvPr id="21" name="bg object 21"/>
          <p:cNvSpPr/>
          <p:nvPr/>
        </p:nvSpPr>
        <p:spPr>
          <a:xfrm>
            <a:off x="0" y="0"/>
            <a:ext cx="6531609" cy="5358130"/>
          </a:xfrm>
          <a:custGeom>
            <a:avLst/>
            <a:gdLst/>
            <a:ahLst/>
            <a:cxnLst/>
            <a:rect l="l" t="t" r="r" b="b"/>
            <a:pathLst>
              <a:path w="6531609" h="5358130">
                <a:moveTo>
                  <a:pt x="6116537" y="779583"/>
                </a:moveTo>
                <a:lnTo>
                  <a:pt x="1939983" y="4956136"/>
                </a:lnTo>
                <a:lnTo>
                  <a:pt x="1924820" y="4956136"/>
                </a:lnTo>
                <a:lnTo>
                  <a:pt x="1888934" y="4988225"/>
                </a:lnTo>
                <a:lnTo>
                  <a:pt x="1852263" y="5018984"/>
                </a:lnTo>
                <a:lnTo>
                  <a:pt x="1814840" y="5048413"/>
                </a:lnTo>
                <a:lnTo>
                  <a:pt x="1776699" y="5076512"/>
                </a:lnTo>
                <a:lnTo>
                  <a:pt x="1737873" y="5103280"/>
                </a:lnTo>
                <a:lnTo>
                  <a:pt x="1698396" y="5128715"/>
                </a:lnTo>
                <a:lnTo>
                  <a:pt x="1658300" y="5152819"/>
                </a:lnTo>
                <a:lnTo>
                  <a:pt x="1617620" y="5175588"/>
                </a:lnTo>
                <a:lnTo>
                  <a:pt x="1576390" y="5197024"/>
                </a:lnTo>
                <a:lnTo>
                  <a:pt x="1534641" y="5217125"/>
                </a:lnTo>
                <a:lnTo>
                  <a:pt x="1492409" y="5235890"/>
                </a:lnTo>
                <a:lnTo>
                  <a:pt x="1449726" y="5253319"/>
                </a:lnTo>
                <a:lnTo>
                  <a:pt x="1406626" y="5269411"/>
                </a:lnTo>
                <a:lnTo>
                  <a:pt x="1363143" y="5284165"/>
                </a:lnTo>
                <a:lnTo>
                  <a:pt x="1319309" y="5297580"/>
                </a:lnTo>
                <a:lnTo>
                  <a:pt x="1275159" y="5309657"/>
                </a:lnTo>
                <a:lnTo>
                  <a:pt x="1230726" y="5320393"/>
                </a:lnTo>
                <a:lnTo>
                  <a:pt x="1186043" y="5329789"/>
                </a:lnTo>
                <a:lnTo>
                  <a:pt x="1141144" y="5337844"/>
                </a:lnTo>
                <a:lnTo>
                  <a:pt x="1096062" y="5344556"/>
                </a:lnTo>
                <a:lnTo>
                  <a:pt x="1050831" y="5349925"/>
                </a:lnTo>
                <a:lnTo>
                  <a:pt x="1005484" y="5353951"/>
                </a:lnTo>
                <a:lnTo>
                  <a:pt x="960055" y="5356633"/>
                </a:lnTo>
                <a:lnTo>
                  <a:pt x="914578" y="5357969"/>
                </a:lnTo>
                <a:lnTo>
                  <a:pt x="869085" y="5357960"/>
                </a:lnTo>
                <a:lnTo>
                  <a:pt x="823610" y="5356604"/>
                </a:lnTo>
                <a:lnTo>
                  <a:pt x="778187" y="5353901"/>
                </a:lnTo>
                <a:lnTo>
                  <a:pt x="732849" y="5349851"/>
                </a:lnTo>
                <a:lnTo>
                  <a:pt x="687629" y="5344451"/>
                </a:lnTo>
                <a:lnTo>
                  <a:pt x="642562" y="5337702"/>
                </a:lnTo>
                <a:lnTo>
                  <a:pt x="597681" y="5329603"/>
                </a:lnTo>
                <a:lnTo>
                  <a:pt x="553018" y="5320153"/>
                </a:lnTo>
                <a:lnTo>
                  <a:pt x="508608" y="5309351"/>
                </a:lnTo>
                <a:lnTo>
                  <a:pt x="464484" y="5297198"/>
                </a:lnTo>
                <a:lnTo>
                  <a:pt x="420680" y="5283691"/>
                </a:lnTo>
                <a:lnTo>
                  <a:pt x="377228" y="5268830"/>
                </a:lnTo>
                <a:lnTo>
                  <a:pt x="334163" y="5252615"/>
                </a:lnTo>
                <a:lnTo>
                  <a:pt x="291518" y="5235045"/>
                </a:lnTo>
                <a:lnTo>
                  <a:pt x="249327" y="5216118"/>
                </a:lnTo>
                <a:lnTo>
                  <a:pt x="207622" y="5195835"/>
                </a:lnTo>
                <a:lnTo>
                  <a:pt x="166438" y="5174195"/>
                </a:lnTo>
                <a:lnTo>
                  <a:pt x="125808" y="5151197"/>
                </a:lnTo>
                <a:lnTo>
                  <a:pt x="85765" y="5126839"/>
                </a:lnTo>
                <a:lnTo>
                  <a:pt x="46342" y="5101122"/>
                </a:lnTo>
                <a:lnTo>
                  <a:pt x="7575" y="5074045"/>
                </a:lnTo>
                <a:lnTo>
                  <a:pt x="0" y="5068388"/>
                </a:lnTo>
                <a:lnTo>
                  <a:pt x="0" y="2589782"/>
                </a:lnTo>
                <a:lnTo>
                  <a:pt x="2589782" y="0"/>
                </a:lnTo>
                <a:lnTo>
                  <a:pt x="6531085" y="0"/>
                </a:lnTo>
                <a:lnTo>
                  <a:pt x="6518069" y="60654"/>
                </a:lnTo>
                <a:lnTo>
                  <a:pt x="6506915" y="104536"/>
                </a:lnTo>
                <a:lnTo>
                  <a:pt x="6494449" y="148127"/>
                </a:lnTo>
                <a:lnTo>
                  <a:pt x="6480671" y="191394"/>
                </a:lnTo>
                <a:lnTo>
                  <a:pt x="6465581" y="234306"/>
                </a:lnTo>
                <a:lnTo>
                  <a:pt x="6449179" y="276829"/>
                </a:lnTo>
                <a:lnTo>
                  <a:pt x="6431464" y="318932"/>
                </a:lnTo>
                <a:lnTo>
                  <a:pt x="6412437" y="360582"/>
                </a:lnTo>
                <a:lnTo>
                  <a:pt x="6392098" y="401746"/>
                </a:lnTo>
                <a:lnTo>
                  <a:pt x="6370447" y="442393"/>
                </a:lnTo>
                <a:lnTo>
                  <a:pt x="6347483" y="482490"/>
                </a:lnTo>
                <a:lnTo>
                  <a:pt x="6323208" y="522004"/>
                </a:lnTo>
                <a:lnTo>
                  <a:pt x="6297620" y="560904"/>
                </a:lnTo>
                <a:lnTo>
                  <a:pt x="6270720" y="599157"/>
                </a:lnTo>
                <a:lnTo>
                  <a:pt x="6242508" y="636730"/>
                </a:lnTo>
                <a:lnTo>
                  <a:pt x="6212983" y="673592"/>
                </a:lnTo>
                <a:lnTo>
                  <a:pt x="6182147" y="709709"/>
                </a:lnTo>
                <a:lnTo>
                  <a:pt x="6149998" y="745051"/>
                </a:lnTo>
                <a:lnTo>
                  <a:pt x="6116537" y="779583"/>
                </a:lnTo>
                <a:close/>
              </a:path>
              <a:path w="6531609" h="5358130">
                <a:moveTo>
                  <a:pt x="1939983" y="4956136"/>
                </a:moveTo>
                <a:lnTo>
                  <a:pt x="1932401" y="4963718"/>
                </a:lnTo>
                <a:lnTo>
                  <a:pt x="1924820" y="4956136"/>
                </a:lnTo>
                <a:lnTo>
                  <a:pt x="1939983" y="4956136"/>
                </a:lnTo>
                <a:close/>
              </a:path>
            </a:pathLst>
          </a:custGeom>
          <a:solidFill>
            <a:srgbClr val="61C2A2">
              <a:alpha val="14898"/>
            </a:srgbClr>
          </a:solidFill>
        </p:spPr>
        <p:txBody>
          <a:bodyPr wrap="square" lIns="0" tIns="0" rIns="0" bIns="0" rtlCol="0"/>
          <a:lstStyle/>
          <a:p>
            <a:endParaRPr/>
          </a:p>
        </p:txBody>
      </p:sp>
      <p:sp>
        <p:nvSpPr>
          <p:cNvPr id="22" name="bg object 22"/>
          <p:cNvSpPr/>
          <p:nvPr/>
        </p:nvSpPr>
        <p:spPr>
          <a:xfrm>
            <a:off x="0" y="1732179"/>
            <a:ext cx="5017770" cy="7174865"/>
          </a:xfrm>
          <a:custGeom>
            <a:avLst/>
            <a:gdLst/>
            <a:ahLst/>
            <a:cxnLst/>
            <a:rect l="l" t="t" r="r" b="b"/>
            <a:pathLst>
              <a:path w="5017770" h="7174865">
                <a:moveTo>
                  <a:pt x="4608251" y="2565002"/>
                </a:moveTo>
                <a:lnTo>
                  <a:pt x="0" y="7174324"/>
                </a:lnTo>
                <a:lnTo>
                  <a:pt x="0" y="2867987"/>
                </a:lnTo>
                <a:lnTo>
                  <a:pt x="2421621" y="446365"/>
                </a:lnTo>
                <a:lnTo>
                  <a:pt x="2492303" y="379947"/>
                </a:lnTo>
                <a:lnTo>
                  <a:pt x="2565964" y="318904"/>
                </a:lnTo>
                <a:lnTo>
                  <a:pt x="2642353" y="263228"/>
                </a:lnTo>
                <a:lnTo>
                  <a:pt x="2721219" y="212913"/>
                </a:lnTo>
                <a:lnTo>
                  <a:pt x="2802311" y="167950"/>
                </a:lnTo>
                <a:lnTo>
                  <a:pt x="2885378" y="128332"/>
                </a:lnTo>
                <a:lnTo>
                  <a:pt x="2970168" y="94051"/>
                </a:lnTo>
                <a:lnTo>
                  <a:pt x="3056431" y="65098"/>
                </a:lnTo>
                <a:lnTo>
                  <a:pt x="3143916" y="41467"/>
                </a:lnTo>
                <a:lnTo>
                  <a:pt x="3232371" y="23149"/>
                </a:lnTo>
                <a:lnTo>
                  <a:pt x="3321545" y="10137"/>
                </a:lnTo>
                <a:lnTo>
                  <a:pt x="3411188" y="2423"/>
                </a:lnTo>
                <a:lnTo>
                  <a:pt x="3501049" y="0"/>
                </a:lnTo>
                <a:lnTo>
                  <a:pt x="3545982" y="769"/>
                </a:lnTo>
                <a:lnTo>
                  <a:pt x="3635698" y="6266"/>
                </a:lnTo>
                <a:lnTo>
                  <a:pt x="3725003" y="17034"/>
                </a:lnTo>
                <a:lnTo>
                  <a:pt x="3813648" y="33064"/>
                </a:lnTo>
                <a:lnTo>
                  <a:pt x="3901380" y="54350"/>
                </a:lnTo>
                <a:lnTo>
                  <a:pt x="3987948" y="80884"/>
                </a:lnTo>
                <a:lnTo>
                  <a:pt x="4073103" y="112657"/>
                </a:lnTo>
                <a:lnTo>
                  <a:pt x="4156591" y="149662"/>
                </a:lnTo>
                <a:lnTo>
                  <a:pt x="4238163" y="191891"/>
                </a:lnTo>
                <a:lnTo>
                  <a:pt x="4317568" y="239337"/>
                </a:lnTo>
                <a:lnTo>
                  <a:pt x="4394554" y="291992"/>
                </a:lnTo>
                <a:lnTo>
                  <a:pt x="4468870" y="349847"/>
                </a:lnTo>
                <a:lnTo>
                  <a:pt x="4540266" y="412896"/>
                </a:lnTo>
                <a:lnTo>
                  <a:pt x="4608251" y="480897"/>
                </a:lnTo>
                <a:lnTo>
                  <a:pt x="4671236" y="552356"/>
                </a:lnTo>
                <a:lnTo>
                  <a:pt x="4728973" y="626791"/>
                </a:lnTo>
                <a:lnTo>
                  <a:pt x="4781461" y="703944"/>
                </a:lnTo>
                <a:lnTo>
                  <a:pt x="4828700" y="783555"/>
                </a:lnTo>
                <a:lnTo>
                  <a:pt x="4870690" y="865366"/>
                </a:lnTo>
                <a:lnTo>
                  <a:pt x="4907432" y="949119"/>
                </a:lnTo>
                <a:lnTo>
                  <a:pt x="4938925" y="1034553"/>
                </a:lnTo>
                <a:lnTo>
                  <a:pt x="4965169" y="1121412"/>
                </a:lnTo>
                <a:lnTo>
                  <a:pt x="4986164" y="1209434"/>
                </a:lnTo>
                <a:lnTo>
                  <a:pt x="5001910" y="1298363"/>
                </a:lnTo>
                <a:lnTo>
                  <a:pt x="5012408" y="1387939"/>
                </a:lnTo>
                <a:lnTo>
                  <a:pt x="5017656" y="1477903"/>
                </a:lnTo>
                <a:lnTo>
                  <a:pt x="5017656" y="1567996"/>
                </a:lnTo>
                <a:lnTo>
                  <a:pt x="5012408" y="1657960"/>
                </a:lnTo>
                <a:lnTo>
                  <a:pt x="5001910" y="1747536"/>
                </a:lnTo>
                <a:lnTo>
                  <a:pt x="4986164" y="1836465"/>
                </a:lnTo>
                <a:lnTo>
                  <a:pt x="4965169" y="1924488"/>
                </a:lnTo>
                <a:lnTo>
                  <a:pt x="4938925" y="2011346"/>
                </a:lnTo>
                <a:lnTo>
                  <a:pt x="4907432" y="2096781"/>
                </a:lnTo>
                <a:lnTo>
                  <a:pt x="4870690" y="2180533"/>
                </a:lnTo>
                <a:lnTo>
                  <a:pt x="4828700" y="2262345"/>
                </a:lnTo>
                <a:lnTo>
                  <a:pt x="4781461" y="2341956"/>
                </a:lnTo>
                <a:lnTo>
                  <a:pt x="4728973" y="2419108"/>
                </a:lnTo>
                <a:lnTo>
                  <a:pt x="4671236" y="2493544"/>
                </a:lnTo>
                <a:lnTo>
                  <a:pt x="4608251" y="2565002"/>
                </a:lnTo>
                <a:close/>
              </a:path>
            </a:pathLst>
          </a:custGeom>
          <a:solidFill>
            <a:srgbClr val="1C6179">
              <a:alpha val="14898"/>
            </a:srgbClr>
          </a:solidFill>
        </p:spPr>
        <p:txBody>
          <a:bodyPr wrap="square" lIns="0" tIns="0" rIns="0" bIns="0" rtlCol="0"/>
          <a:lstStyle/>
          <a:p>
            <a:endParaRPr/>
          </a:p>
        </p:txBody>
      </p:sp>
      <p:sp>
        <p:nvSpPr>
          <p:cNvPr id="2" name="Holder 2"/>
          <p:cNvSpPr>
            <a:spLocks noGrp="1"/>
          </p:cNvSpPr>
          <p:nvPr>
            <p:ph type="title"/>
          </p:nvPr>
        </p:nvSpPr>
        <p:spPr>
          <a:xfrm>
            <a:off x="1824934" y="2948602"/>
            <a:ext cx="14638130" cy="4574540"/>
          </a:xfrm>
          <a:prstGeom prst="rect">
            <a:avLst/>
          </a:prstGeom>
        </p:spPr>
        <p:txBody>
          <a:bodyPr lIns="0" tIns="0" rIns="0" bIns="0"/>
          <a:lstStyle>
            <a:lvl1pPr>
              <a:defRPr sz="9950" b="0" i="0">
                <a:solidFill>
                  <a:srgbClr val="1C6179"/>
                </a:solidFill>
                <a:latin typeface="Verdana"/>
                <a:cs typeface="Verdana"/>
              </a:defRPr>
            </a:lvl1pPr>
          </a:lstStyle>
          <a:p>
            <a:endParaRPr/>
          </a:p>
        </p:txBody>
      </p:sp>
      <p:sp>
        <p:nvSpPr>
          <p:cNvPr id="3" name="Holder 3"/>
          <p:cNvSpPr>
            <a:spLocks noGrp="1"/>
          </p:cNvSpPr>
          <p:nvPr>
            <p:ph type="ftr" sz="quarter" idx="5"/>
          </p:nvPr>
        </p:nvSpPr>
        <p:spPr>
          <a:xfrm>
            <a:off x="6217920" y="9566910"/>
            <a:ext cx="5852160" cy="514350"/>
          </a:xfrm>
          <a:prstGeom prst="rect">
            <a:avLst/>
          </a:prstGeom>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a:xfrm>
            <a:off x="914400" y="9566910"/>
            <a:ext cx="4206240" cy="51435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3/8/2023</a:t>
            </a:fld>
            <a:endParaRPr lang="en-US"/>
          </a:p>
        </p:txBody>
      </p:sp>
      <p:sp>
        <p:nvSpPr>
          <p:cNvPr id="5" name="Holder 5"/>
          <p:cNvSpPr>
            <a:spLocks noGrp="1"/>
          </p:cNvSpPr>
          <p:nvPr>
            <p:ph type="sldNum" sz="quarter" idx="7"/>
          </p:nvPr>
        </p:nvSpPr>
        <p:spPr>
          <a:xfrm>
            <a:off x="13167361" y="9566910"/>
            <a:ext cx="4206240" cy="514350"/>
          </a:xfrm>
          <a:prstGeom prst="rect">
            <a:avLst/>
          </a:prstGeom>
        </p:spPr>
        <p:txBody>
          <a:bodyPr lIns="0" tIns="0" rIns="0" bIns="0"/>
          <a:lstStyle>
            <a:lvl1pPr algn="r">
              <a:defRPr>
                <a:solidFill>
                  <a:schemeClr val="tx1">
                    <a:tint val="75000"/>
                  </a:schemeClr>
                </a:solidFill>
              </a:defRPr>
            </a:lvl1pPr>
          </a:lstStyle>
          <a:p>
            <a:fld id="{B6F15528-21DE-4FAA-801E-634DDDAF4B2B}" type="slidenum">
              <a:t>‹Nº›</a:t>
            </a:fld>
            <a:endParaRPr/>
          </a:p>
        </p:txBody>
      </p:sp>
      <p:pic>
        <p:nvPicPr>
          <p:cNvPr id="8" name="object 2">
            <a:extLst>
              <a:ext uri="{FF2B5EF4-FFF2-40B4-BE49-F238E27FC236}">
                <a16:creationId xmlns:a16="http://schemas.microsoft.com/office/drawing/2014/main" id="{F2AFC6C0-4995-D6A5-44DD-BAD24DE14D6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3639800" y="489764"/>
            <a:ext cx="4572268" cy="76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6217920" y="9566910"/>
            <a:ext cx="5852160" cy="51435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914400" y="9566910"/>
            <a:ext cx="4206240" cy="51435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3/8/2023</a:t>
            </a:fld>
            <a:endParaRPr lang="en-US"/>
          </a:p>
        </p:txBody>
      </p:sp>
      <p:sp>
        <p:nvSpPr>
          <p:cNvPr id="4" name="Holder 4"/>
          <p:cNvSpPr>
            <a:spLocks noGrp="1"/>
          </p:cNvSpPr>
          <p:nvPr>
            <p:ph type="sldNum" sz="quarter" idx="7"/>
          </p:nvPr>
        </p:nvSpPr>
        <p:spPr>
          <a:xfrm>
            <a:off x="13167361" y="9566910"/>
            <a:ext cx="4206240" cy="514350"/>
          </a:xfrm>
          <a:prstGeom prst="rect">
            <a:avLst/>
          </a:prstGeom>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bg object 21"/>
          <p:cNvSpPr/>
          <p:nvPr userDrawn="1"/>
        </p:nvSpPr>
        <p:spPr>
          <a:xfrm>
            <a:off x="0" y="0"/>
            <a:ext cx="6531609" cy="5358130"/>
          </a:xfrm>
          <a:custGeom>
            <a:avLst/>
            <a:gdLst/>
            <a:ahLst/>
            <a:cxnLst/>
            <a:rect l="l" t="t" r="r" b="b"/>
            <a:pathLst>
              <a:path w="6531609" h="5358130">
                <a:moveTo>
                  <a:pt x="6116537" y="779584"/>
                </a:moveTo>
                <a:lnTo>
                  <a:pt x="1939983" y="4956137"/>
                </a:lnTo>
                <a:lnTo>
                  <a:pt x="1924820" y="4956137"/>
                </a:lnTo>
                <a:lnTo>
                  <a:pt x="1888934" y="4988225"/>
                </a:lnTo>
                <a:lnTo>
                  <a:pt x="1852263" y="5018984"/>
                </a:lnTo>
                <a:lnTo>
                  <a:pt x="1814840" y="5048414"/>
                </a:lnTo>
                <a:lnTo>
                  <a:pt x="1776699" y="5076513"/>
                </a:lnTo>
                <a:lnTo>
                  <a:pt x="1737873" y="5103280"/>
                </a:lnTo>
                <a:lnTo>
                  <a:pt x="1698396" y="5128716"/>
                </a:lnTo>
                <a:lnTo>
                  <a:pt x="1658300" y="5152819"/>
                </a:lnTo>
                <a:lnTo>
                  <a:pt x="1617620" y="5175589"/>
                </a:lnTo>
                <a:lnTo>
                  <a:pt x="1576390" y="5197025"/>
                </a:lnTo>
                <a:lnTo>
                  <a:pt x="1534641" y="5217125"/>
                </a:lnTo>
                <a:lnTo>
                  <a:pt x="1492409" y="5235891"/>
                </a:lnTo>
                <a:lnTo>
                  <a:pt x="1449726" y="5253320"/>
                </a:lnTo>
                <a:lnTo>
                  <a:pt x="1406626" y="5269411"/>
                </a:lnTo>
                <a:lnTo>
                  <a:pt x="1363143" y="5284165"/>
                </a:lnTo>
                <a:lnTo>
                  <a:pt x="1319309" y="5297581"/>
                </a:lnTo>
                <a:lnTo>
                  <a:pt x="1275159" y="5309658"/>
                </a:lnTo>
                <a:lnTo>
                  <a:pt x="1230726" y="5320394"/>
                </a:lnTo>
                <a:lnTo>
                  <a:pt x="1186043" y="5329790"/>
                </a:lnTo>
                <a:lnTo>
                  <a:pt x="1141144" y="5337844"/>
                </a:lnTo>
                <a:lnTo>
                  <a:pt x="1096062" y="5344557"/>
                </a:lnTo>
                <a:lnTo>
                  <a:pt x="1050831" y="5349926"/>
                </a:lnTo>
                <a:lnTo>
                  <a:pt x="1005484" y="5353952"/>
                </a:lnTo>
                <a:lnTo>
                  <a:pt x="960055" y="5356633"/>
                </a:lnTo>
                <a:lnTo>
                  <a:pt x="914578" y="5357970"/>
                </a:lnTo>
                <a:lnTo>
                  <a:pt x="869085" y="5357961"/>
                </a:lnTo>
                <a:lnTo>
                  <a:pt x="823610" y="5356605"/>
                </a:lnTo>
                <a:lnTo>
                  <a:pt x="778187" y="5353902"/>
                </a:lnTo>
                <a:lnTo>
                  <a:pt x="732849" y="5349851"/>
                </a:lnTo>
                <a:lnTo>
                  <a:pt x="687629" y="5344452"/>
                </a:lnTo>
                <a:lnTo>
                  <a:pt x="642562" y="5337703"/>
                </a:lnTo>
                <a:lnTo>
                  <a:pt x="597681" y="5329604"/>
                </a:lnTo>
                <a:lnTo>
                  <a:pt x="553018" y="5320154"/>
                </a:lnTo>
                <a:lnTo>
                  <a:pt x="508608" y="5309352"/>
                </a:lnTo>
                <a:lnTo>
                  <a:pt x="464484" y="5297198"/>
                </a:lnTo>
                <a:lnTo>
                  <a:pt x="420680" y="5283692"/>
                </a:lnTo>
                <a:lnTo>
                  <a:pt x="377228" y="5268831"/>
                </a:lnTo>
                <a:lnTo>
                  <a:pt x="334163" y="5252616"/>
                </a:lnTo>
                <a:lnTo>
                  <a:pt x="291518" y="5235046"/>
                </a:lnTo>
                <a:lnTo>
                  <a:pt x="249327" y="5216119"/>
                </a:lnTo>
                <a:lnTo>
                  <a:pt x="207622" y="5195836"/>
                </a:lnTo>
                <a:lnTo>
                  <a:pt x="166438" y="5174196"/>
                </a:lnTo>
                <a:lnTo>
                  <a:pt x="125808" y="5151197"/>
                </a:lnTo>
                <a:lnTo>
                  <a:pt x="85765" y="5126840"/>
                </a:lnTo>
                <a:lnTo>
                  <a:pt x="46342" y="5101123"/>
                </a:lnTo>
                <a:lnTo>
                  <a:pt x="7575" y="5074046"/>
                </a:lnTo>
                <a:lnTo>
                  <a:pt x="0" y="5068389"/>
                </a:lnTo>
                <a:lnTo>
                  <a:pt x="0" y="2589783"/>
                </a:lnTo>
                <a:lnTo>
                  <a:pt x="2589783" y="0"/>
                </a:lnTo>
                <a:lnTo>
                  <a:pt x="6531085" y="0"/>
                </a:lnTo>
                <a:lnTo>
                  <a:pt x="6518069" y="60655"/>
                </a:lnTo>
                <a:lnTo>
                  <a:pt x="6506915" y="104537"/>
                </a:lnTo>
                <a:lnTo>
                  <a:pt x="6494449" y="148128"/>
                </a:lnTo>
                <a:lnTo>
                  <a:pt x="6480671" y="191395"/>
                </a:lnTo>
                <a:lnTo>
                  <a:pt x="6465581" y="234307"/>
                </a:lnTo>
                <a:lnTo>
                  <a:pt x="6449179" y="276830"/>
                </a:lnTo>
                <a:lnTo>
                  <a:pt x="6431464" y="318933"/>
                </a:lnTo>
                <a:lnTo>
                  <a:pt x="6412437" y="360582"/>
                </a:lnTo>
                <a:lnTo>
                  <a:pt x="6392098" y="401747"/>
                </a:lnTo>
                <a:lnTo>
                  <a:pt x="6370447" y="442394"/>
                </a:lnTo>
                <a:lnTo>
                  <a:pt x="6347483" y="482490"/>
                </a:lnTo>
                <a:lnTo>
                  <a:pt x="6323208" y="522005"/>
                </a:lnTo>
                <a:lnTo>
                  <a:pt x="6297620" y="560905"/>
                </a:lnTo>
                <a:lnTo>
                  <a:pt x="6270720" y="599158"/>
                </a:lnTo>
                <a:lnTo>
                  <a:pt x="6242508" y="636731"/>
                </a:lnTo>
                <a:lnTo>
                  <a:pt x="6212983" y="673593"/>
                </a:lnTo>
                <a:lnTo>
                  <a:pt x="6182147" y="709710"/>
                </a:lnTo>
                <a:lnTo>
                  <a:pt x="6149998" y="745051"/>
                </a:lnTo>
                <a:lnTo>
                  <a:pt x="6116537" y="779584"/>
                </a:lnTo>
                <a:close/>
              </a:path>
              <a:path w="6531609" h="5358130">
                <a:moveTo>
                  <a:pt x="1939983" y="4956137"/>
                </a:moveTo>
                <a:lnTo>
                  <a:pt x="1932401" y="4963719"/>
                </a:lnTo>
                <a:lnTo>
                  <a:pt x="1924820" y="4956137"/>
                </a:lnTo>
                <a:lnTo>
                  <a:pt x="1939983" y="4956137"/>
                </a:lnTo>
                <a:close/>
              </a:path>
            </a:pathLst>
          </a:custGeom>
          <a:solidFill>
            <a:srgbClr val="61C2A2">
              <a:alpha val="14898"/>
            </a:srgbClr>
          </a:solidFill>
        </p:spPr>
        <p:txBody>
          <a:bodyPr wrap="square" lIns="0" tIns="0" rIns="0" bIns="0" rtlCol="0"/>
          <a:lstStyle/>
          <a:p>
            <a:endParaRPr/>
          </a:p>
        </p:txBody>
      </p:sp>
      <p:pic>
        <p:nvPicPr>
          <p:cNvPr id="7" name="object 2">
            <a:extLst>
              <a:ext uri="{FF2B5EF4-FFF2-40B4-BE49-F238E27FC236}">
                <a16:creationId xmlns:a16="http://schemas.microsoft.com/office/drawing/2014/main" id="{DE6BB18A-1B3C-9504-F99A-F2945A1E72D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192000" y="489764"/>
            <a:ext cx="4572268" cy="76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object 3">
            <a:extLst>
              <a:ext uri="{FF2B5EF4-FFF2-40B4-BE49-F238E27FC236}">
                <a16:creationId xmlns:a16="http://schemas.microsoft.com/office/drawing/2014/main" id="{FC21F989-06A3-0E41-B88E-6B75D0276FB1}"/>
              </a:ext>
            </a:extLst>
          </p:cNvPr>
          <p:cNvGrpSpPr/>
          <p:nvPr userDrawn="1"/>
        </p:nvGrpSpPr>
        <p:grpSpPr>
          <a:xfrm>
            <a:off x="14811302" y="4802369"/>
            <a:ext cx="3477260" cy="5485130"/>
            <a:chOff x="14811302" y="4802369"/>
            <a:chExt cx="3477260" cy="5485130"/>
          </a:xfrm>
        </p:grpSpPr>
        <p:sp>
          <p:nvSpPr>
            <p:cNvPr id="3" name="object 4">
              <a:extLst>
                <a:ext uri="{FF2B5EF4-FFF2-40B4-BE49-F238E27FC236}">
                  <a16:creationId xmlns:a16="http://schemas.microsoft.com/office/drawing/2014/main" id="{B1B7C567-03F8-36CB-E9D1-4E27A606CC4A}"/>
                </a:ext>
              </a:extLst>
            </p:cNvPr>
            <p:cNvSpPr/>
            <p:nvPr/>
          </p:nvSpPr>
          <p:spPr>
            <a:xfrm>
              <a:off x="14811302" y="6162017"/>
              <a:ext cx="3477260" cy="4125595"/>
            </a:xfrm>
            <a:custGeom>
              <a:avLst/>
              <a:gdLst/>
              <a:ahLst/>
              <a:cxnLst/>
              <a:rect l="l" t="t" r="r" b="b"/>
              <a:pathLst>
                <a:path w="3477259" h="4125595">
                  <a:moveTo>
                    <a:pt x="3476697" y="2912337"/>
                  </a:moveTo>
                  <a:lnTo>
                    <a:pt x="2264054" y="4124981"/>
                  </a:lnTo>
                  <a:lnTo>
                    <a:pt x="22605" y="4124981"/>
                  </a:lnTo>
                  <a:lnTo>
                    <a:pt x="11293" y="4064079"/>
                  </a:lnTo>
                  <a:lnTo>
                    <a:pt x="5547" y="4019271"/>
                  </a:lnTo>
                  <a:lnTo>
                    <a:pt x="1782" y="3974284"/>
                  </a:lnTo>
                  <a:lnTo>
                    <a:pt x="0" y="3929187"/>
                  </a:lnTo>
                  <a:lnTo>
                    <a:pt x="199" y="3884050"/>
                  </a:lnTo>
                  <a:lnTo>
                    <a:pt x="2382" y="3838944"/>
                  </a:lnTo>
                  <a:lnTo>
                    <a:pt x="6550" y="3793936"/>
                  </a:lnTo>
                  <a:lnTo>
                    <a:pt x="12702" y="3749098"/>
                  </a:lnTo>
                  <a:lnTo>
                    <a:pt x="20840" y="3704498"/>
                  </a:lnTo>
                  <a:lnTo>
                    <a:pt x="30965" y="3660207"/>
                  </a:lnTo>
                  <a:lnTo>
                    <a:pt x="43077" y="3616294"/>
                  </a:lnTo>
                  <a:lnTo>
                    <a:pt x="57177" y="3572828"/>
                  </a:lnTo>
                  <a:lnTo>
                    <a:pt x="73266" y="3529880"/>
                  </a:lnTo>
                  <a:lnTo>
                    <a:pt x="91345" y="3487519"/>
                  </a:lnTo>
                  <a:lnTo>
                    <a:pt x="111414" y="3445814"/>
                  </a:lnTo>
                  <a:lnTo>
                    <a:pt x="133474" y="3404836"/>
                  </a:lnTo>
                  <a:lnTo>
                    <a:pt x="157527" y="3364654"/>
                  </a:lnTo>
                  <a:lnTo>
                    <a:pt x="183572" y="3325338"/>
                  </a:lnTo>
                  <a:lnTo>
                    <a:pt x="211611" y="3286957"/>
                  </a:lnTo>
                  <a:lnTo>
                    <a:pt x="241644" y="3249581"/>
                  </a:lnTo>
                  <a:lnTo>
                    <a:pt x="273672" y="3213280"/>
                  </a:lnTo>
                  <a:lnTo>
                    <a:pt x="268545" y="3208153"/>
                  </a:lnTo>
                  <a:lnTo>
                    <a:pt x="3476697" y="0"/>
                  </a:lnTo>
                  <a:lnTo>
                    <a:pt x="3476697" y="2912337"/>
                  </a:lnTo>
                  <a:close/>
                </a:path>
              </a:pathLst>
            </a:custGeom>
            <a:solidFill>
              <a:srgbClr val="1C6179"/>
            </a:solidFill>
          </p:spPr>
          <p:txBody>
            <a:bodyPr wrap="square" lIns="0" tIns="0" rIns="0" bIns="0" rtlCol="0"/>
            <a:lstStyle/>
            <a:p>
              <a:endParaRPr/>
            </a:p>
          </p:txBody>
        </p:sp>
        <p:sp>
          <p:nvSpPr>
            <p:cNvPr id="4" name="object 5">
              <a:extLst>
                <a:ext uri="{FF2B5EF4-FFF2-40B4-BE49-F238E27FC236}">
                  <a16:creationId xmlns:a16="http://schemas.microsoft.com/office/drawing/2014/main" id="{A33BB7D4-216B-ADD1-8693-B7143B549ECC}"/>
                </a:ext>
              </a:extLst>
            </p:cNvPr>
            <p:cNvSpPr/>
            <p:nvPr/>
          </p:nvSpPr>
          <p:spPr>
            <a:xfrm>
              <a:off x="15842739" y="4802369"/>
              <a:ext cx="2445385" cy="3899535"/>
            </a:xfrm>
            <a:custGeom>
              <a:avLst/>
              <a:gdLst/>
              <a:ahLst/>
              <a:cxnLst/>
              <a:rect l="l" t="t" r="r" b="b"/>
              <a:pathLst>
                <a:path w="2445384" h="3899534">
                  <a:moveTo>
                    <a:pt x="2445259" y="2912338"/>
                  </a:moveTo>
                  <a:lnTo>
                    <a:pt x="1729841" y="3627756"/>
                  </a:lnTo>
                  <a:lnTo>
                    <a:pt x="1719587" y="3627756"/>
                  </a:lnTo>
                  <a:lnTo>
                    <a:pt x="1683711" y="3659358"/>
                  </a:lnTo>
                  <a:lnTo>
                    <a:pt x="1646711" y="3689016"/>
                  </a:lnTo>
                  <a:lnTo>
                    <a:pt x="1608657" y="3716728"/>
                  </a:lnTo>
                  <a:lnTo>
                    <a:pt x="1569621" y="3742493"/>
                  </a:lnTo>
                  <a:lnTo>
                    <a:pt x="1529676" y="3766309"/>
                  </a:lnTo>
                  <a:lnTo>
                    <a:pt x="1488893" y="3788174"/>
                  </a:lnTo>
                  <a:lnTo>
                    <a:pt x="1447345" y="3808087"/>
                  </a:lnTo>
                  <a:lnTo>
                    <a:pt x="1405103" y="3826046"/>
                  </a:lnTo>
                  <a:lnTo>
                    <a:pt x="1362240" y="3842050"/>
                  </a:lnTo>
                  <a:lnTo>
                    <a:pt x="1318827" y="3856097"/>
                  </a:lnTo>
                  <a:lnTo>
                    <a:pt x="1274937" y="3868186"/>
                  </a:lnTo>
                  <a:lnTo>
                    <a:pt x="1230641" y="3878315"/>
                  </a:lnTo>
                  <a:lnTo>
                    <a:pt x="1186012" y="3886483"/>
                  </a:lnTo>
                  <a:lnTo>
                    <a:pt x="1141122" y="3892687"/>
                  </a:lnTo>
                  <a:lnTo>
                    <a:pt x="1096042" y="3896927"/>
                  </a:lnTo>
                  <a:lnTo>
                    <a:pt x="1050845" y="3899200"/>
                  </a:lnTo>
                  <a:lnTo>
                    <a:pt x="1005602" y="3899506"/>
                  </a:lnTo>
                  <a:lnTo>
                    <a:pt x="960386" y="3897843"/>
                  </a:lnTo>
                  <a:lnTo>
                    <a:pt x="915268" y="3894208"/>
                  </a:lnTo>
                  <a:lnTo>
                    <a:pt x="870322" y="3888601"/>
                  </a:lnTo>
                  <a:lnTo>
                    <a:pt x="825617" y="3881020"/>
                  </a:lnTo>
                  <a:lnTo>
                    <a:pt x="781228" y="3871464"/>
                  </a:lnTo>
                  <a:lnTo>
                    <a:pt x="737225" y="3859930"/>
                  </a:lnTo>
                  <a:lnTo>
                    <a:pt x="693681" y="3846418"/>
                  </a:lnTo>
                  <a:lnTo>
                    <a:pt x="650667" y="3830925"/>
                  </a:lnTo>
                  <a:lnTo>
                    <a:pt x="608257" y="3813451"/>
                  </a:lnTo>
                  <a:lnTo>
                    <a:pt x="566521" y="3793993"/>
                  </a:lnTo>
                  <a:lnTo>
                    <a:pt x="525531" y="3772550"/>
                  </a:lnTo>
                  <a:lnTo>
                    <a:pt x="485361" y="3749120"/>
                  </a:lnTo>
                  <a:lnTo>
                    <a:pt x="446081" y="3723703"/>
                  </a:lnTo>
                  <a:lnTo>
                    <a:pt x="407764" y="3696295"/>
                  </a:lnTo>
                  <a:lnTo>
                    <a:pt x="370481" y="3666897"/>
                  </a:lnTo>
                  <a:lnTo>
                    <a:pt x="334306" y="3635506"/>
                  </a:lnTo>
                  <a:lnTo>
                    <a:pt x="299309" y="3602120"/>
                  </a:lnTo>
                  <a:lnTo>
                    <a:pt x="265910" y="3567136"/>
                  </a:lnTo>
                  <a:lnTo>
                    <a:pt x="234482" y="3530997"/>
                  </a:lnTo>
                  <a:lnTo>
                    <a:pt x="205024" y="3493774"/>
                  </a:lnTo>
                  <a:lnTo>
                    <a:pt x="177538" y="3455536"/>
                  </a:lnTo>
                  <a:lnTo>
                    <a:pt x="152025" y="3416352"/>
                  </a:lnTo>
                  <a:lnTo>
                    <a:pt x="128484" y="3376292"/>
                  </a:lnTo>
                  <a:lnTo>
                    <a:pt x="106918" y="3335426"/>
                  </a:lnTo>
                  <a:lnTo>
                    <a:pt x="87327" y="3293823"/>
                  </a:lnTo>
                  <a:lnTo>
                    <a:pt x="69711" y="3251553"/>
                  </a:lnTo>
                  <a:lnTo>
                    <a:pt x="54071" y="3208687"/>
                  </a:lnTo>
                  <a:lnTo>
                    <a:pt x="40409" y="3165292"/>
                  </a:lnTo>
                  <a:lnTo>
                    <a:pt x="28725" y="3121440"/>
                  </a:lnTo>
                  <a:lnTo>
                    <a:pt x="19019" y="3077200"/>
                  </a:lnTo>
                  <a:lnTo>
                    <a:pt x="11293" y="3032641"/>
                  </a:lnTo>
                  <a:lnTo>
                    <a:pt x="5547" y="2987833"/>
                  </a:lnTo>
                  <a:lnTo>
                    <a:pt x="1782" y="2942846"/>
                  </a:lnTo>
                  <a:lnTo>
                    <a:pt x="0" y="2897749"/>
                  </a:lnTo>
                  <a:lnTo>
                    <a:pt x="199" y="2852612"/>
                  </a:lnTo>
                  <a:lnTo>
                    <a:pt x="2382" y="2807506"/>
                  </a:lnTo>
                  <a:lnTo>
                    <a:pt x="6550" y="2762498"/>
                  </a:lnTo>
                  <a:lnTo>
                    <a:pt x="12702" y="2717660"/>
                  </a:lnTo>
                  <a:lnTo>
                    <a:pt x="20840" y="2673060"/>
                  </a:lnTo>
                  <a:lnTo>
                    <a:pt x="30965" y="2628769"/>
                  </a:lnTo>
                  <a:lnTo>
                    <a:pt x="43077" y="2584855"/>
                  </a:lnTo>
                  <a:lnTo>
                    <a:pt x="57177" y="2541390"/>
                  </a:lnTo>
                  <a:lnTo>
                    <a:pt x="73266" y="2498442"/>
                  </a:lnTo>
                  <a:lnTo>
                    <a:pt x="91345" y="2456081"/>
                  </a:lnTo>
                  <a:lnTo>
                    <a:pt x="111414" y="2414376"/>
                  </a:lnTo>
                  <a:lnTo>
                    <a:pt x="133474" y="2373398"/>
                  </a:lnTo>
                  <a:lnTo>
                    <a:pt x="157527" y="2333216"/>
                  </a:lnTo>
                  <a:lnTo>
                    <a:pt x="183572" y="2293900"/>
                  </a:lnTo>
                  <a:lnTo>
                    <a:pt x="211611" y="2255519"/>
                  </a:lnTo>
                  <a:lnTo>
                    <a:pt x="241644" y="2218143"/>
                  </a:lnTo>
                  <a:lnTo>
                    <a:pt x="273672" y="2181842"/>
                  </a:lnTo>
                  <a:lnTo>
                    <a:pt x="268545" y="2176715"/>
                  </a:lnTo>
                  <a:lnTo>
                    <a:pt x="2445259" y="0"/>
                  </a:lnTo>
                  <a:lnTo>
                    <a:pt x="2445259" y="2912338"/>
                  </a:lnTo>
                  <a:close/>
                </a:path>
                <a:path w="2445384" h="3899534">
                  <a:moveTo>
                    <a:pt x="1729841" y="3627756"/>
                  </a:moveTo>
                  <a:lnTo>
                    <a:pt x="1724714" y="3632883"/>
                  </a:lnTo>
                  <a:lnTo>
                    <a:pt x="1719587" y="3627756"/>
                  </a:lnTo>
                  <a:lnTo>
                    <a:pt x="1729841" y="3627756"/>
                  </a:lnTo>
                  <a:close/>
                </a:path>
              </a:pathLst>
            </a:custGeom>
            <a:solidFill>
              <a:srgbClr val="61C2A2"/>
            </a:solidFill>
          </p:spPr>
          <p:txBody>
            <a:bodyPr wrap="square" lIns="0" tIns="0" rIns="0" bIns="0" rtlCol="0"/>
            <a:lstStyle/>
            <a:p>
              <a:endParaRPr/>
            </a:p>
          </p:txBody>
        </p:sp>
      </p:grpSp>
      <p:grpSp>
        <p:nvGrpSpPr>
          <p:cNvPr id="5" name="object 7">
            <a:extLst>
              <a:ext uri="{FF2B5EF4-FFF2-40B4-BE49-F238E27FC236}">
                <a16:creationId xmlns:a16="http://schemas.microsoft.com/office/drawing/2014/main" id="{E4800DD2-F135-1F16-CF93-B68666463A2D}"/>
              </a:ext>
            </a:extLst>
          </p:cNvPr>
          <p:cNvGrpSpPr/>
          <p:nvPr userDrawn="1"/>
        </p:nvGrpSpPr>
        <p:grpSpPr>
          <a:xfrm>
            <a:off x="0" y="0"/>
            <a:ext cx="2463800" cy="3289935"/>
            <a:chOff x="0" y="0"/>
            <a:chExt cx="2463800" cy="3289935"/>
          </a:xfrm>
        </p:grpSpPr>
        <p:sp>
          <p:nvSpPr>
            <p:cNvPr id="6" name="object 8">
              <a:extLst>
                <a:ext uri="{FF2B5EF4-FFF2-40B4-BE49-F238E27FC236}">
                  <a16:creationId xmlns:a16="http://schemas.microsoft.com/office/drawing/2014/main" id="{BE548130-BDDF-089A-70D2-1750F5184784}"/>
                </a:ext>
              </a:extLst>
            </p:cNvPr>
            <p:cNvSpPr/>
            <p:nvPr/>
          </p:nvSpPr>
          <p:spPr>
            <a:xfrm>
              <a:off x="0" y="0"/>
              <a:ext cx="2463800" cy="2537460"/>
            </a:xfrm>
            <a:custGeom>
              <a:avLst/>
              <a:gdLst/>
              <a:ahLst/>
              <a:cxnLst/>
              <a:rect l="l" t="t" r="r" b="b"/>
              <a:pathLst>
                <a:path w="2463800" h="2537460">
                  <a:moveTo>
                    <a:pt x="143237" y="2445287"/>
                  </a:moveTo>
                  <a:lnTo>
                    <a:pt x="137897" y="2445287"/>
                  </a:lnTo>
                  <a:lnTo>
                    <a:pt x="102118" y="2475520"/>
                  </a:lnTo>
                  <a:lnTo>
                    <a:pt x="64367" y="2502138"/>
                  </a:lnTo>
                  <a:lnTo>
                    <a:pt x="24897" y="2525136"/>
                  </a:lnTo>
                  <a:lnTo>
                    <a:pt x="0" y="2536917"/>
                  </a:lnTo>
                  <a:lnTo>
                    <a:pt x="0" y="1072039"/>
                  </a:lnTo>
                  <a:lnTo>
                    <a:pt x="1072039" y="0"/>
                  </a:lnTo>
                  <a:lnTo>
                    <a:pt x="2463447" y="0"/>
                  </a:lnTo>
                  <a:lnTo>
                    <a:pt x="2457701" y="26796"/>
                  </a:lnTo>
                  <a:lnTo>
                    <a:pt x="2444203" y="70935"/>
                  </a:lnTo>
                  <a:lnTo>
                    <a:pt x="2426849" y="113975"/>
                  </a:lnTo>
                  <a:lnTo>
                    <a:pt x="2405639" y="155642"/>
                  </a:lnTo>
                  <a:lnTo>
                    <a:pt x="2380571" y="195661"/>
                  </a:lnTo>
                  <a:lnTo>
                    <a:pt x="2351648" y="233757"/>
                  </a:lnTo>
                  <a:lnTo>
                    <a:pt x="2318868" y="269655"/>
                  </a:lnTo>
                  <a:lnTo>
                    <a:pt x="143237" y="2445287"/>
                  </a:lnTo>
                  <a:close/>
                </a:path>
                <a:path w="2463800" h="2537460">
                  <a:moveTo>
                    <a:pt x="140567" y="2447956"/>
                  </a:moveTo>
                  <a:lnTo>
                    <a:pt x="137897" y="2445287"/>
                  </a:lnTo>
                  <a:lnTo>
                    <a:pt x="143237" y="2445287"/>
                  </a:lnTo>
                  <a:lnTo>
                    <a:pt x="140567" y="2447956"/>
                  </a:lnTo>
                  <a:close/>
                </a:path>
              </a:pathLst>
            </a:custGeom>
            <a:solidFill>
              <a:srgbClr val="61C2A2"/>
            </a:solidFill>
          </p:spPr>
          <p:txBody>
            <a:bodyPr wrap="square" lIns="0" tIns="0" rIns="0" bIns="0" rtlCol="0"/>
            <a:lstStyle/>
            <a:p>
              <a:endParaRPr/>
            </a:p>
          </p:txBody>
        </p:sp>
        <p:sp>
          <p:nvSpPr>
            <p:cNvPr id="8" name="object 9">
              <a:extLst>
                <a:ext uri="{FF2B5EF4-FFF2-40B4-BE49-F238E27FC236}">
                  <a16:creationId xmlns:a16="http://schemas.microsoft.com/office/drawing/2014/main" id="{D89B9FB6-8353-BB08-E573-A52B02002E6F}"/>
                </a:ext>
              </a:extLst>
            </p:cNvPr>
            <p:cNvSpPr/>
            <p:nvPr/>
          </p:nvSpPr>
          <p:spPr>
            <a:xfrm>
              <a:off x="0" y="748002"/>
              <a:ext cx="1789430" cy="2541905"/>
            </a:xfrm>
            <a:custGeom>
              <a:avLst/>
              <a:gdLst/>
              <a:ahLst/>
              <a:cxnLst/>
              <a:rect l="l" t="t" r="r" b="b"/>
              <a:pathLst>
                <a:path w="1789430" h="2541904">
                  <a:moveTo>
                    <a:pt x="1633069" y="915431"/>
                  </a:moveTo>
                  <a:lnTo>
                    <a:pt x="15729" y="2532771"/>
                  </a:lnTo>
                  <a:lnTo>
                    <a:pt x="10389" y="2532771"/>
                  </a:lnTo>
                  <a:lnTo>
                    <a:pt x="0" y="2541550"/>
                  </a:lnTo>
                  <a:lnTo>
                    <a:pt x="0" y="1032015"/>
                  </a:lnTo>
                  <a:lnTo>
                    <a:pt x="874827" y="157187"/>
                  </a:lnTo>
                  <a:lnTo>
                    <a:pt x="911122" y="124011"/>
                  </a:lnTo>
                  <a:lnTo>
                    <a:pt x="949524" y="94781"/>
                  </a:lnTo>
                  <a:lnTo>
                    <a:pt x="989767" y="69490"/>
                  </a:lnTo>
                  <a:lnTo>
                    <a:pt x="1031583" y="48130"/>
                  </a:lnTo>
                  <a:lnTo>
                    <a:pt x="1074707" y="30692"/>
                  </a:lnTo>
                  <a:lnTo>
                    <a:pt x="1118872" y="17168"/>
                  </a:lnTo>
                  <a:lnTo>
                    <a:pt x="1163812" y="7550"/>
                  </a:lnTo>
                  <a:lnTo>
                    <a:pt x="1209260" y="1830"/>
                  </a:lnTo>
                  <a:lnTo>
                    <a:pt x="1254949" y="0"/>
                  </a:lnTo>
                  <a:lnTo>
                    <a:pt x="1300614" y="2050"/>
                  </a:lnTo>
                  <a:lnTo>
                    <a:pt x="1345987" y="7973"/>
                  </a:lnTo>
                  <a:lnTo>
                    <a:pt x="1390803" y="17762"/>
                  </a:lnTo>
                  <a:lnTo>
                    <a:pt x="1434795" y="31406"/>
                  </a:lnTo>
                  <a:lnTo>
                    <a:pt x="1477697" y="48899"/>
                  </a:lnTo>
                  <a:lnTo>
                    <a:pt x="1519241" y="70232"/>
                  </a:lnTo>
                  <a:lnTo>
                    <a:pt x="1559162" y="95397"/>
                  </a:lnTo>
                  <a:lnTo>
                    <a:pt x="1597194" y="124385"/>
                  </a:lnTo>
                  <a:lnTo>
                    <a:pt x="1633069" y="157188"/>
                  </a:lnTo>
                  <a:lnTo>
                    <a:pt x="1665849" y="193087"/>
                  </a:lnTo>
                  <a:lnTo>
                    <a:pt x="1694773" y="231183"/>
                  </a:lnTo>
                  <a:lnTo>
                    <a:pt x="1719840" y="271201"/>
                  </a:lnTo>
                  <a:lnTo>
                    <a:pt x="1741050" y="312868"/>
                  </a:lnTo>
                  <a:lnTo>
                    <a:pt x="1758405" y="355908"/>
                  </a:lnTo>
                  <a:lnTo>
                    <a:pt x="1771902" y="400047"/>
                  </a:lnTo>
                  <a:lnTo>
                    <a:pt x="1781544" y="445010"/>
                  </a:lnTo>
                  <a:lnTo>
                    <a:pt x="1787328" y="490522"/>
                  </a:lnTo>
                  <a:lnTo>
                    <a:pt x="1789257" y="536309"/>
                  </a:lnTo>
                  <a:lnTo>
                    <a:pt x="1787328" y="582096"/>
                  </a:lnTo>
                  <a:lnTo>
                    <a:pt x="1781544" y="627608"/>
                  </a:lnTo>
                  <a:lnTo>
                    <a:pt x="1771902" y="672571"/>
                  </a:lnTo>
                  <a:lnTo>
                    <a:pt x="1758405" y="716710"/>
                  </a:lnTo>
                  <a:lnTo>
                    <a:pt x="1741051" y="759750"/>
                  </a:lnTo>
                  <a:lnTo>
                    <a:pt x="1719840" y="801417"/>
                  </a:lnTo>
                  <a:lnTo>
                    <a:pt x="1694773" y="841436"/>
                  </a:lnTo>
                  <a:lnTo>
                    <a:pt x="1665849" y="879532"/>
                  </a:lnTo>
                  <a:lnTo>
                    <a:pt x="1633069" y="915431"/>
                  </a:lnTo>
                  <a:close/>
                </a:path>
                <a:path w="1789430" h="2541904">
                  <a:moveTo>
                    <a:pt x="15729" y="2532771"/>
                  </a:moveTo>
                  <a:lnTo>
                    <a:pt x="13059" y="2535441"/>
                  </a:lnTo>
                  <a:lnTo>
                    <a:pt x="10389" y="2532771"/>
                  </a:lnTo>
                  <a:lnTo>
                    <a:pt x="15729" y="2532771"/>
                  </a:lnTo>
                  <a:close/>
                </a:path>
              </a:pathLst>
            </a:custGeom>
            <a:solidFill>
              <a:srgbClr val="1C6179"/>
            </a:solidFill>
          </p:spPr>
          <p:txBody>
            <a:bodyPr wrap="square" lIns="0" tIns="0" rIns="0" bIns="0" rtlCol="0"/>
            <a:lstStyle/>
            <a:p>
              <a:endParaRPr/>
            </a:p>
          </p:txBody>
        </p:sp>
      </p:grpSp>
      <p:sp>
        <p:nvSpPr>
          <p:cNvPr id="10" name="CuadroTexto 9">
            <a:extLst>
              <a:ext uri="{FF2B5EF4-FFF2-40B4-BE49-F238E27FC236}">
                <a16:creationId xmlns:a16="http://schemas.microsoft.com/office/drawing/2014/main" id="{5B8D8849-E632-25FD-9177-8F38E3352027}"/>
              </a:ext>
            </a:extLst>
          </p:cNvPr>
          <p:cNvSpPr txBox="1"/>
          <p:nvPr userDrawn="1"/>
        </p:nvSpPr>
        <p:spPr>
          <a:xfrm>
            <a:off x="152400" y="9831169"/>
            <a:ext cx="11277600" cy="830997"/>
          </a:xfrm>
          <a:prstGeom prst="rect">
            <a:avLst/>
          </a:prstGeom>
          <a:noFill/>
        </p:spPr>
        <p:txBody>
          <a:bodyPr wrap="square">
            <a:spAutoFit/>
          </a:bodyPr>
          <a:lstStyle/>
          <a:p>
            <a:r>
              <a:rPr lang="es-CO" sz="2400" b="1" dirty="0">
                <a:solidFill>
                  <a:schemeClr val="tx1">
                    <a:lumMod val="75000"/>
                    <a:lumOff val="25000"/>
                  </a:schemeClr>
                </a:solidFill>
                <a:latin typeface="Bahnschrift SemiBold" panose="020B0502040204020203" pitchFamily="34" charset="0"/>
                <a:cs typeface="Arial" panose="020B0604020202020204" pitchFamily="34" charset="0"/>
              </a:rPr>
              <a:t>II Mesa de Sinergias | 2023 | “Guía práctica para la celebración de Asambleas”</a:t>
            </a:r>
            <a:br>
              <a:rPr lang="es-CO" sz="2400" b="1" dirty="0">
                <a:solidFill>
                  <a:schemeClr val="tx1">
                    <a:lumMod val="75000"/>
                    <a:lumOff val="25000"/>
                  </a:schemeClr>
                </a:solidFill>
                <a:latin typeface="Bahnschrift SemiBold" panose="020B0502040204020203" pitchFamily="34" charset="0"/>
                <a:cs typeface="Arial" panose="020B0604020202020204" pitchFamily="34" charset="0"/>
              </a:rPr>
            </a:br>
            <a:endParaRPr lang="es-CO" sz="2400" dirty="0">
              <a:solidFill>
                <a:schemeClr val="tx1">
                  <a:lumMod val="75000"/>
                  <a:lumOff val="25000"/>
                </a:schemeClr>
              </a:solidFill>
            </a:endParaRP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hyperlink" Target="https://www.asomutuos.org/private/documentos/DECRETO_2514_DE_1987.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asomutuos.org/private/documentos/D%20007%20Dancoop.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asomutuos.org/private/documentos/D%20007%20Dancoop.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1D_B922EED4.xml"/><Relationship Id="rId2" Type="http://schemas.openxmlformats.org/officeDocument/2006/relationships/hyperlink" Target="https://www.asomutuos.org/private/documentos/DECRETO_2514_DE_1987.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asomutuos.org/private/documentos/r1950_07.rt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redesproductivas.com/vidasinestres-aclarar-el-significado-de-las-cosas"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C4BD6990-2298-E4C0-FB41-99632EE87416}"/>
              </a:ext>
            </a:extLst>
          </p:cNvPr>
          <p:cNvSpPr>
            <a:spLocks noGrp="1"/>
          </p:cNvSpPr>
          <p:nvPr>
            <p:ph type="title"/>
          </p:nvPr>
        </p:nvSpPr>
        <p:spPr>
          <a:xfrm>
            <a:off x="5486400" y="2948602"/>
            <a:ext cx="8534400" cy="1531188"/>
          </a:xfrm>
        </p:spPr>
        <p:txBody>
          <a:bodyPr/>
          <a:lstStyle/>
          <a:p>
            <a:r>
              <a:rPr lang="es-CO" sz="7200" b="1" dirty="0">
                <a:solidFill>
                  <a:schemeClr val="tx2">
                    <a:lumMod val="75000"/>
                  </a:schemeClr>
                </a:solidFill>
                <a:latin typeface="Bahnschrift SemiBold" panose="020B0502040204020203" pitchFamily="34" charset="0"/>
                <a:cs typeface="Arial" panose="020B0604020202020204" pitchFamily="34" charset="0"/>
              </a:rPr>
              <a:t>II Mesa de Sinergias </a:t>
            </a:r>
            <a:br>
              <a:rPr lang="es-CO" sz="7200" b="1" dirty="0">
                <a:solidFill>
                  <a:schemeClr val="tx2">
                    <a:lumMod val="75000"/>
                  </a:schemeClr>
                </a:solidFill>
                <a:latin typeface="Bahnschrift SemiBold" panose="020B0502040204020203" pitchFamily="34" charset="0"/>
                <a:cs typeface="Arial" panose="020B0604020202020204" pitchFamily="34" charset="0"/>
              </a:rPr>
            </a:br>
            <a:r>
              <a:rPr lang="es-CO" sz="7200" b="1" dirty="0">
                <a:solidFill>
                  <a:schemeClr val="tx2">
                    <a:lumMod val="75000"/>
                  </a:schemeClr>
                </a:solidFill>
                <a:latin typeface="Bahnschrift SemiBold" panose="020B0502040204020203" pitchFamily="34" charset="0"/>
                <a:cs typeface="Arial" panose="020B0604020202020204" pitchFamily="34" charset="0"/>
              </a:rPr>
              <a:t>“Guía práctica para la celebración de Asambleas”</a:t>
            </a:r>
            <a:br>
              <a:rPr lang="es-CO" sz="7200" b="1" dirty="0">
                <a:solidFill>
                  <a:schemeClr val="tx2">
                    <a:lumMod val="75000"/>
                  </a:schemeClr>
                </a:solidFill>
                <a:latin typeface="Bahnschrift SemiBold" panose="020B0502040204020203" pitchFamily="34" charset="0"/>
                <a:cs typeface="Arial" panose="020B0604020202020204" pitchFamily="34" charset="0"/>
              </a:rPr>
            </a:br>
            <a:r>
              <a:rPr lang="es-CO" sz="5400" dirty="0">
                <a:solidFill>
                  <a:srgbClr val="00B050"/>
                </a:solidFill>
                <a:latin typeface="Bahnschrift SemiBold" panose="020B0502040204020203" pitchFamily="34" charset="0"/>
                <a:cs typeface="Arial" panose="020B0604020202020204" pitchFamily="34" charset="0"/>
              </a:rPr>
              <a:t>28 de febrero de 2023 </a:t>
            </a:r>
            <a:r>
              <a:rPr lang="es-CO" sz="7200" b="1" dirty="0">
                <a:solidFill>
                  <a:schemeClr val="tx2">
                    <a:lumMod val="75000"/>
                  </a:schemeClr>
                </a:solidFill>
                <a:latin typeface="Bahnschrift SemiBold" panose="020B0502040204020203" pitchFamily="34" charset="0"/>
                <a:cs typeface="Arial" panose="020B0604020202020204" pitchFamily="34" charset="0"/>
              </a:rPr>
              <a:t/>
            </a:r>
            <a:br>
              <a:rPr lang="es-CO" sz="7200" b="1" dirty="0">
                <a:solidFill>
                  <a:schemeClr val="tx2">
                    <a:lumMod val="75000"/>
                  </a:schemeClr>
                </a:solidFill>
                <a:latin typeface="Bahnschrift SemiBold" panose="020B0502040204020203" pitchFamily="34" charset="0"/>
                <a:cs typeface="Arial" panose="020B0604020202020204" pitchFamily="34" charset="0"/>
              </a:rPr>
            </a:br>
            <a:endParaRPr lang="es-CO" sz="7200" b="1" dirty="0">
              <a:solidFill>
                <a:schemeClr val="tx2">
                  <a:lumMod val="75000"/>
                </a:schemeClr>
              </a:solidFill>
              <a:latin typeface="Bahnschrift SemiBold" panose="020B0502040204020203"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a 4">
            <a:extLst>
              <a:ext uri="{FF2B5EF4-FFF2-40B4-BE49-F238E27FC236}">
                <a16:creationId xmlns:a16="http://schemas.microsoft.com/office/drawing/2014/main" id="{0AF02F72-EA2E-E6CD-7A65-AB20919F0334}"/>
              </a:ext>
            </a:extLst>
          </p:cNvPr>
          <p:cNvGraphicFramePr/>
          <p:nvPr>
            <p:extLst>
              <p:ext uri="{D42A27DB-BD31-4B8C-83A1-F6EECF244321}">
                <p14:modId xmlns:p14="http://schemas.microsoft.com/office/powerpoint/2010/main" val="2246344367"/>
              </p:ext>
            </p:extLst>
          </p:nvPr>
        </p:nvGraphicFramePr>
        <p:xfrm>
          <a:off x="5029200" y="1790700"/>
          <a:ext cx="9906000" cy="7886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67424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133600" y="2678893"/>
            <a:ext cx="13639800" cy="3576619"/>
          </a:xfrm>
          <a:prstGeom prst="rect">
            <a:avLst/>
          </a:prstGeom>
        </p:spPr>
        <p:txBody>
          <a:bodyPr vert="horz" wrap="square" lIns="0" tIns="214629" rIns="0" bIns="0" rtlCol="0">
            <a:spAutoFit/>
          </a:bodyPr>
          <a:lstStyle/>
          <a:p>
            <a:pPr marL="12700" marR="5715" algn="just">
              <a:lnSpc>
                <a:spcPct val="125000"/>
              </a:lnSpc>
              <a:spcBef>
                <a:spcPts val="720"/>
              </a:spcBef>
            </a:pPr>
            <a:r>
              <a:rPr sz="2800" b="1" u="sng" spc="-295" dirty="0">
                <a:latin typeface="Verdana" panose="020B0604030504040204" pitchFamily="34" charset="0"/>
                <a:ea typeface="Verdana" panose="020B0604030504040204" pitchFamily="34" charset="0"/>
                <a:cs typeface="Verdana"/>
                <a:hlinkClick r:id="rId2"/>
              </a:rPr>
              <a:t>El</a:t>
            </a:r>
            <a:r>
              <a:rPr sz="2800" b="1" u="sng" spc="-290" dirty="0">
                <a:latin typeface="Verdana" panose="020B0604030504040204" pitchFamily="34" charset="0"/>
                <a:ea typeface="Verdana" panose="020B0604030504040204" pitchFamily="34" charset="0"/>
                <a:cs typeface="Verdana"/>
                <a:hlinkClick r:id="rId2"/>
              </a:rPr>
              <a:t> </a:t>
            </a:r>
            <a:r>
              <a:rPr sz="2800" b="1" u="sng" spc="-45" dirty="0">
                <a:latin typeface="Verdana" panose="020B0604030504040204" pitchFamily="34" charset="0"/>
                <a:ea typeface="Verdana" panose="020B0604030504040204" pitchFamily="34" charset="0"/>
                <a:cs typeface="Verdana"/>
                <a:hlinkClick r:id="rId2"/>
              </a:rPr>
              <a:t>artículo </a:t>
            </a:r>
            <a:r>
              <a:rPr sz="2800" b="1" u="sng" spc="-10" dirty="0">
                <a:latin typeface="Verdana" panose="020B0604030504040204" pitchFamily="34" charset="0"/>
                <a:ea typeface="Verdana" panose="020B0604030504040204" pitchFamily="34" charset="0"/>
                <a:cs typeface="Verdana"/>
                <a:hlinkClick r:id="rId2"/>
              </a:rPr>
              <a:t>9 del </a:t>
            </a:r>
            <a:r>
              <a:rPr sz="2800" b="1" u="sng" spc="-45" dirty="0">
                <a:latin typeface="Verdana" panose="020B0604030504040204" pitchFamily="34" charset="0"/>
                <a:ea typeface="Verdana" panose="020B0604030504040204" pitchFamily="34" charset="0"/>
                <a:cs typeface="Verdana"/>
                <a:hlinkClick r:id="rId2"/>
              </a:rPr>
              <a:t>Decreto </a:t>
            </a:r>
            <a:r>
              <a:rPr sz="2800" b="1" u="sng" spc="-305" dirty="0">
                <a:latin typeface="Verdana" panose="020B0604030504040204" pitchFamily="34" charset="0"/>
                <a:ea typeface="Verdana" panose="020B0604030504040204" pitchFamily="34" charset="0"/>
                <a:cs typeface="Verdana"/>
                <a:hlinkClick r:id="rId2"/>
              </a:rPr>
              <a:t>2514</a:t>
            </a:r>
            <a:r>
              <a:rPr sz="2800" b="1" u="sng" spc="-300" dirty="0">
                <a:latin typeface="Verdana" panose="020B0604030504040204" pitchFamily="34" charset="0"/>
                <a:ea typeface="Verdana" panose="020B0604030504040204" pitchFamily="34" charset="0"/>
                <a:cs typeface="Verdana"/>
                <a:hlinkClick r:id="rId2"/>
              </a:rPr>
              <a:t> </a:t>
            </a:r>
            <a:r>
              <a:rPr sz="2800" b="1" u="sng" spc="65" dirty="0">
                <a:latin typeface="Verdana" panose="020B0604030504040204" pitchFamily="34" charset="0"/>
                <a:ea typeface="Verdana" panose="020B0604030504040204" pitchFamily="34" charset="0"/>
                <a:cs typeface="Verdana"/>
                <a:hlinkClick r:id="rId2"/>
              </a:rPr>
              <a:t>de </a:t>
            </a:r>
            <a:r>
              <a:rPr sz="2800" b="1" u="sng" spc="-315" dirty="0">
                <a:latin typeface="Verdana" panose="020B0604030504040204" pitchFamily="34" charset="0"/>
                <a:ea typeface="Verdana" panose="020B0604030504040204" pitchFamily="34" charset="0"/>
                <a:cs typeface="Verdana"/>
                <a:hlinkClick r:id="rId2"/>
              </a:rPr>
              <a:t>1987</a:t>
            </a:r>
            <a:r>
              <a:rPr sz="2800" b="1" u="sng" spc="-310" dirty="0">
                <a:latin typeface="Verdana" panose="020B0604030504040204" pitchFamily="34" charset="0"/>
                <a:ea typeface="Verdana" panose="020B0604030504040204" pitchFamily="34" charset="0"/>
                <a:cs typeface="Verdana"/>
                <a:hlinkClick r:id="rId2"/>
              </a:rPr>
              <a:t> </a:t>
            </a:r>
            <a:r>
              <a:rPr sz="2800" spc="5" dirty="0">
                <a:latin typeface="Verdana" panose="020B0604030504040204" pitchFamily="34" charset="0"/>
                <a:ea typeface="Verdana" panose="020B0604030504040204" pitchFamily="34" charset="0"/>
                <a:cs typeface="Verdana"/>
              </a:rPr>
              <a:t>dispone </a:t>
            </a:r>
            <a:r>
              <a:rPr sz="2800" spc="20" dirty="0">
                <a:latin typeface="Verdana" panose="020B0604030504040204" pitchFamily="34" charset="0"/>
                <a:ea typeface="Verdana" panose="020B0604030504040204" pitchFamily="34" charset="0"/>
                <a:cs typeface="Verdana"/>
              </a:rPr>
              <a:t>que </a:t>
            </a:r>
            <a:r>
              <a:rPr sz="2800" spc="-200" dirty="0">
                <a:latin typeface="Verdana" panose="020B0604030504040204" pitchFamily="34" charset="0"/>
                <a:ea typeface="Verdana" panose="020B0604030504040204" pitchFamily="34" charset="0"/>
                <a:cs typeface="Verdana"/>
              </a:rPr>
              <a:t>“la</a:t>
            </a:r>
            <a:r>
              <a:rPr sz="2800" spc="-195" dirty="0">
                <a:latin typeface="Verdana" panose="020B0604030504040204" pitchFamily="34" charset="0"/>
                <a:ea typeface="Verdana" panose="020B0604030504040204" pitchFamily="34" charset="0"/>
                <a:cs typeface="Verdana"/>
              </a:rPr>
              <a:t> </a:t>
            </a:r>
            <a:r>
              <a:rPr sz="2800" spc="70" dirty="0">
                <a:latin typeface="Verdana" panose="020B0604030504040204" pitchFamily="34" charset="0"/>
                <a:ea typeface="Verdana" panose="020B0604030504040204" pitchFamily="34" charset="0"/>
                <a:cs typeface="Verdana"/>
              </a:rPr>
              <a:t>asamblea </a:t>
            </a:r>
            <a:r>
              <a:rPr sz="2800" spc="65" dirty="0">
                <a:latin typeface="Verdana" panose="020B0604030504040204" pitchFamily="34" charset="0"/>
                <a:ea typeface="Verdana" panose="020B0604030504040204" pitchFamily="34" charset="0"/>
                <a:cs typeface="Verdana"/>
              </a:rPr>
              <a:t>de </a:t>
            </a:r>
            <a:r>
              <a:rPr sz="2800" spc="-10" dirty="0">
                <a:latin typeface="Verdana" panose="020B0604030504040204" pitchFamily="34" charset="0"/>
                <a:ea typeface="Verdana" panose="020B0604030504040204" pitchFamily="34" charset="0"/>
                <a:cs typeface="Verdana"/>
              </a:rPr>
              <a:t>afiliados </a:t>
            </a:r>
            <a:r>
              <a:rPr sz="2800" spc="5" dirty="0">
                <a:latin typeface="Verdana" panose="020B0604030504040204" pitchFamily="34" charset="0"/>
                <a:ea typeface="Verdana" panose="020B0604030504040204" pitchFamily="34" charset="0"/>
                <a:cs typeface="Verdana"/>
              </a:rPr>
              <a:t>se </a:t>
            </a:r>
            <a:r>
              <a:rPr sz="2800" spc="10" dirty="0">
                <a:latin typeface="Verdana" panose="020B0604030504040204" pitchFamily="34" charset="0"/>
                <a:ea typeface="Verdana" panose="020B0604030504040204" pitchFamily="34" charset="0"/>
                <a:cs typeface="Verdana"/>
              </a:rPr>
              <a:t> </a:t>
            </a:r>
            <a:r>
              <a:rPr sz="2800" spc="-80" dirty="0">
                <a:latin typeface="Verdana" panose="020B0604030504040204" pitchFamily="34" charset="0"/>
                <a:ea typeface="Verdana" panose="020B0604030504040204" pitchFamily="34" charset="0"/>
                <a:cs typeface="Verdana"/>
              </a:rPr>
              <a:t>reunirá </a:t>
            </a:r>
            <a:r>
              <a:rPr sz="2800" spc="-25" dirty="0">
                <a:latin typeface="Verdana" panose="020B0604030504040204" pitchFamily="34" charset="0"/>
                <a:ea typeface="Verdana" panose="020B0604030504040204" pitchFamily="34" charset="0"/>
                <a:cs typeface="Verdana"/>
              </a:rPr>
              <a:t>en </a:t>
            </a:r>
            <a:r>
              <a:rPr sz="2800" dirty="0">
                <a:latin typeface="Verdana" panose="020B0604030504040204" pitchFamily="34" charset="0"/>
                <a:ea typeface="Verdana" panose="020B0604030504040204" pitchFamily="34" charset="0"/>
                <a:cs typeface="Verdana"/>
              </a:rPr>
              <a:t>forma </a:t>
            </a:r>
            <a:r>
              <a:rPr sz="2800" spc="-40" dirty="0">
                <a:latin typeface="Verdana" panose="020B0604030504040204" pitchFamily="34" charset="0"/>
                <a:ea typeface="Verdana" panose="020B0604030504040204" pitchFamily="34" charset="0"/>
                <a:cs typeface="Verdana"/>
              </a:rPr>
              <a:t>ordinaria </a:t>
            </a:r>
            <a:r>
              <a:rPr sz="2800" spc="170" dirty="0">
                <a:latin typeface="Verdana" panose="020B0604030504040204" pitchFamily="34" charset="0"/>
                <a:ea typeface="Verdana" panose="020B0604030504040204" pitchFamily="34" charset="0"/>
                <a:cs typeface="Verdana"/>
              </a:rPr>
              <a:t>cada </a:t>
            </a:r>
            <a:r>
              <a:rPr sz="2800" spc="-204" dirty="0">
                <a:latin typeface="Verdana" panose="020B0604030504040204" pitchFamily="34" charset="0"/>
                <a:ea typeface="Verdana" panose="020B0604030504040204" pitchFamily="34" charset="0"/>
                <a:cs typeface="Verdana"/>
              </a:rPr>
              <a:t>año”,</a:t>
            </a:r>
            <a:r>
              <a:rPr sz="2800" spc="-200" dirty="0">
                <a:latin typeface="Verdana" panose="020B0604030504040204" pitchFamily="34" charset="0"/>
                <a:ea typeface="Verdana" panose="020B0604030504040204" pitchFamily="34" charset="0"/>
                <a:cs typeface="Verdana"/>
              </a:rPr>
              <a:t> </a:t>
            </a:r>
            <a:r>
              <a:rPr sz="2800" spc="-25" dirty="0">
                <a:latin typeface="Verdana" panose="020B0604030504040204" pitchFamily="34" charset="0"/>
                <a:ea typeface="Verdana" panose="020B0604030504040204" pitchFamily="34" charset="0"/>
                <a:cs typeface="Verdana"/>
              </a:rPr>
              <a:t>en </a:t>
            </a:r>
            <a:r>
              <a:rPr sz="2800" spc="5" dirty="0">
                <a:latin typeface="Verdana" panose="020B0604030504040204" pitchFamily="34" charset="0"/>
                <a:ea typeface="Verdana" panose="020B0604030504040204" pitchFamily="34" charset="0"/>
                <a:cs typeface="Verdana"/>
              </a:rPr>
              <a:t>la </a:t>
            </a:r>
            <a:r>
              <a:rPr sz="2800" spc="114" dirty="0">
                <a:latin typeface="Verdana" panose="020B0604030504040204" pitchFamily="34" charset="0"/>
                <a:ea typeface="Verdana" panose="020B0604030504040204" pitchFamily="34" charset="0"/>
                <a:cs typeface="Verdana"/>
              </a:rPr>
              <a:t>época </a:t>
            </a:r>
            <a:r>
              <a:rPr sz="2800" spc="-25" dirty="0">
                <a:latin typeface="Verdana" panose="020B0604030504040204" pitchFamily="34" charset="0"/>
                <a:ea typeface="Verdana" panose="020B0604030504040204" pitchFamily="34" charset="0"/>
                <a:cs typeface="Verdana"/>
              </a:rPr>
              <a:t>fijada en </a:t>
            </a:r>
            <a:r>
              <a:rPr sz="2800" spc="-45" dirty="0">
                <a:latin typeface="Verdana" panose="020B0604030504040204" pitchFamily="34" charset="0"/>
                <a:ea typeface="Verdana" panose="020B0604030504040204" pitchFamily="34" charset="0"/>
                <a:cs typeface="Verdana"/>
              </a:rPr>
              <a:t>los </a:t>
            </a:r>
            <a:r>
              <a:rPr sz="2800" spc="-40" dirty="0" err="1">
                <a:latin typeface="Verdana" panose="020B0604030504040204" pitchFamily="34" charset="0"/>
                <a:ea typeface="Verdana" panose="020B0604030504040204" pitchFamily="34" charset="0"/>
                <a:cs typeface="Verdana"/>
              </a:rPr>
              <a:t>estatutos</a:t>
            </a:r>
            <a:r>
              <a:rPr sz="2800" spc="-40" dirty="0">
                <a:latin typeface="Verdana" panose="020B0604030504040204" pitchFamily="34" charset="0"/>
                <a:ea typeface="Verdana" panose="020B0604030504040204" pitchFamily="34" charset="0"/>
                <a:cs typeface="Verdana"/>
              </a:rPr>
              <a:t> </a:t>
            </a:r>
            <a:r>
              <a:rPr sz="2800" spc="-365" dirty="0">
                <a:latin typeface="Verdana" panose="020B0604030504040204" pitchFamily="34" charset="0"/>
                <a:ea typeface="Verdana" panose="020B0604030504040204" pitchFamily="34" charset="0"/>
                <a:cs typeface="Verdana"/>
              </a:rPr>
              <a:t>y</a:t>
            </a:r>
            <a:r>
              <a:rPr lang="es-CO" sz="2800" spc="-365" dirty="0">
                <a:latin typeface="Verdana" panose="020B0604030504040204" pitchFamily="34" charset="0"/>
                <a:ea typeface="Verdana" panose="020B0604030504040204" pitchFamily="34" charset="0"/>
                <a:cs typeface="Verdana"/>
              </a:rPr>
              <a:t>,</a:t>
            </a:r>
            <a:r>
              <a:rPr sz="2800" spc="-360" dirty="0">
                <a:latin typeface="Verdana" panose="020B0604030504040204" pitchFamily="34" charset="0"/>
                <a:ea typeface="Verdana" panose="020B0604030504040204" pitchFamily="34" charset="0"/>
                <a:cs typeface="Verdana"/>
              </a:rPr>
              <a:t> </a:t>
            </a:r>
            <a:r>
              <a:rPr sz="2800" spc="-25" dirty="0">
                <a:latin typeface="Verdana" panose="020B0604030504040204" pitchFamily="34" charset="0"/>
                <a:ea typeface="Verdana" panose="020B0604030504040204" pitchFamily="34" charset="0"/>
                <a:cs typeface="Verdana"/>
              </a:rPr>
              <a:t>en </a:t>
            </a:r>
            <a:r>
              <a:rPr sz="2800" spc="-20" dirty="0">
                <a:latin typeface="Verdana" panose="020B0604030504040204" pitchFamily="34" charset="0"/>
                <a:ea typeface="Verdana" panose="020B0604030504040204" pitchFamily="34" charset="0"/>
                <a:cs typeface="Verdana"/>
              </a:rPr>
              <a:t> </a:t>
            </a:r>
            <a:r>
              <a:rPr sz="2800" spc="-35" dirty="0">
                <a:latin typeface="Verdana" panose="020B0604030504040204" pitchFamily="34" charset="0"/>
                <a:ea typeface="Verdana" panose="020B0604030504040204" pitchFamily="34" charset="0"/>
                <a:cs typeface="Verdana"/>
              </a:rPr>
              <a:t>silencio </a:t>
            </a:r>
            <a:r>
              <a:rPr sz="2800" spc="65" dirty="0">
                <a:latin typeface="Verdana" panose="020B0604030504040204" pitchFamily="34" charset="0"/>
                <a:ea typeface="Verdana" panose="020B0604030504040204" pitchFamily="34" charset="0"/>
                <a:cs typeface="Verdana"/>
              </a:rPr>
              <a:t>de </a:t>
            </a:r>
            <a:r>
              <a:rPr sz="2800" spc="-114" dirty="0">
                <a:latin typeface="Verdana" panose="020B0604030504040204" pitchFamily="34" charset="0"/>
                <a:ea typeface="Verdana" panose="020B0604030504040204" pitchFamily="34" charset="0"/>
                <a:cs typeface="Verdana"/>
              </a:rPr>
              <a:t>estos,</a:t>
            </a:r>
            <a:r>
              <a:rPr sz="2800" spc="-110" dirty="0">
                <a:latin typeface="Verdana" panose="020B0604030504040204" pitchFamily="34" charset="0"/>
                <a:ea typeface="Verdana" panose="020B0604030504040204" pitchFamily="34" charset="0"/>
                <a:cs typeface="Verdana"/>
              </a:rPr>
              <a:t> </a:t>
            </a:r>
            <a:r>
              <a:rPr sz="2800" spc="-50" dirty="0">
                <a:latin typeface="Verdana" panose="020B0604030504040204" pitchFamily="34" charset="0"/>
                <a:ea typeface="Verdana" panose="020B0604030504040204" pitchFamily="34" charset="0"/>
                <a:cs typeface="Verdana"/>
              </a:rPr>
              <a:t>dentro </a:t>
            </a:r>
            <a:r>
              <a:rPr sz="2800" spc="65" dirty="0">
                <a:latin typeface="Verdana" panose="020B0604030504040204" pitchFamily="34" charset="0"/>
                <a:ea typeface="Verdana" panose="020B0604030504040204" pitchFamily="34" charset="0"/>
                <a:cs typeface="Verdana"/>
              </a:rPr>
              <a:t>de </a:t>
            </a:r>
            <a:r>
              <a:rPr sz="2800" spc="-45" dirty="0">
                <a:latin typeface="Verdana" panose="020B0604030504040204" pitchFamily="34" charset="0"/>
                <a:ea typeface="Verdana" panose="020B0604030504040204" pitchFamily="34" charset="0"/>
                <a:cs typeface="Verdana"/>
              </a:rPr>
              <a:t>los </a:t>
            </a:r>
            <a:r>
              <a:rPr sz="2800" spc="-95" dirty="0">
                <a:latin typeface="Verdana" panose="020B0604030504040204" pitchFamily="34" charset="0"/>
                <a:ea typeface="Verdana" panose="020B0604030504040204" pitchFamily="34" charset="0"/>
                <a:cs typeface="Verdana"/>
              </a:rPr>
              <a:t>tres</a:t>
            </a:r>
            <a:r>
              <a:rPr sz="2800" spc="-90" dirty="0">
                <a:latin typeface="Verdana" panose="020B0604030504040204" pitchFamily="34" charset="0"/>
                <a:ea typeface="Verdana" panose="020B0604030504040204" pitchFamily="34" charset="0"/>
                <a:cs typeface="Verdana"/>
              </a:rPr>
              <a:t> </a:t>
            </a:r>
            <a:r>
              <a:rPr sz="2800" spc="20" dirty="0">
                <a:latin typeface="Verdana" panose="020B0604030504040204" pitchFamily="34" charset="0"/>
                <a:ea typeface="Verdana" panose="020B0604030504040204" pitchFamily="34" charset="0"/>
                <a:cs typeface="Verdana"/>
              </a:rPr>
              <a:t>meses </a:t>
            </a:r>
            <a:r>
              <a:rPr sz="2800" spc="-55" dirty="0">
                <a:latin typeface="Verdana" panose="020B0604030504040204" pitchFamily="34" charset="0"/>
                <a:ea typeface="Verdana" panose="020B0604030504040204" pitchFamily="34" charset="0"/>
                <a:cs typeface="Verdana"/>
              </a:rPr>
              <a:t>siguientes</a:t>
            </a:r>
            <a:r>
              <a:rPr sz="2800" spc="-50" dirty="0">
                <a:latin typeface="Verdana" panose="020B0604030504040204" pitchFamily="34" charset="0"/>
                <a:ea typeface="Verdana" panose="020B0604030504040204" pitchFamily="34" charset="0"/>
                <a:cs typeface="Verdana"/>
              </a:rPr>
              <a:t> </a:t>
            </a:r>
            <a:r>
              <a:rPr sz="2800" spc="5" dirty="0">
                <a:latin typeface="Verdana" panose="020B0604030504040204" pitchFamily="34" charset="0"/>
                <a:ea typeface="Verdana" panose="020B0604030504040204" pitchFamily="34" charset="0"/>
                <a:cs typeface="Verdana"/>
              </a:rPr>
              <a:t>al </a:t>
            </a:r>
            <a:r>
              <a:rPr sz="2800" spc="-40" dirty="0">
                <a:latin typeface="Verdana" panose="020B0604030504040204" pitchFamily="34" charset="0"/>
                <a:ea typeface="Verdana" panose="020B0604030504040204" pitchFamily="34" charset="0"/>
                <a:cs typeface="Verdana"/>
              </a:rPr>
              <a:t>vencimiento </a:t>
            </a:r>
            <a:r>
              <a:rPr sz="2800" spc="65" dirty="0">
                <a:latin typeface="Verdana" panose="020B0604030504040204" pitchFamily="34" charset="0"/>
                <a:ea typeface="Verdana" panose="020B0604030504040204" pitchFamily="34" charset="0"/>
                <a:cs typeface="Verdana"/>
              </a:rPr>
              <a:t>de </a:t>
            </a:r>
            <a:r>
              <a:rPr sz="2800" spc="170" dirty="0">
                <a:latin typeface="Verdana" panose="020B0604030504040204" pitchFamily="34" charset="0"/>
                <a:ea typeface="Verdana" panose="020B0604030504040204" pitchFamily="34" charset="0"/>
                <a:cs typeface="Verdana"/>
              </a:rPr>
              <a:t>cada </a:t>
            </a:r>
            <a:r>
              <a:rPr sz="2800" spc="175" dirty="0">
                <a:latin typeface="Verdana" panose="020B0604030504040204" pitchFamily="34" charset="0"/>
                <a:ea typeface="Verdana" panose="020B0604030504040204" pitchFamily="34" charset="0"/>
                <a:cs typeface="Verdana"/>
              </a:rPr>
              <a:t> </a:t>
            </a:r>
            <a:r>
              <a:rPr sz="2800" spc="-100" dirty="0">
                <a:latin typeface="Verdana" panose="020B0604030504040204" pitchFamily="34" charset="0"/>
                <a:ea typeface="Verdana" panose="020B0604030504040204" pitchFamily="34" charset="0"/>
                <a:cs typeface="Verdana"/>
              </a:rPr>
              <a:t>ejercicio; </a:t>
            </a:r>
            <a:r>
              <a:rPr sz="2800" spc="-5" dirty="0">
                <a:latin typeface="Verdana" panose="020B0604030504040204" pitchFamily="34" charset="0"/>
                <a:ea typeface="Verdana" panose="020B0604030504040204" pitchFamily="34" charset="0"/>
                <a:cs typeface="Verdana"/>
              </a:rPr>
              <a:t>también </a:t>
            </a:r>
            <a:r>
              <a:rPr sz="2800" spc="5" dirty="0">
                <a:latin typeface="Verdana" panose="020B0604030504040204" pitchFamily="34" charset="0"/>
                <a:ea typeface="Verdana" panose="020B0604030504040204" pitchFamily="34" charset="0"/>
                <a:cs typeface="Verdana"/>
              </a:rPr>
              <a:t>se </a:t>
            </a:r>
            <a:r>
              <a:rPr sz="2800" spc="-80" dirty="0">
                <a:latin typeface="Verdana" panose="020B0604030504040204" pitchFamily="34" charset="0"/>
                <a:ea typeface="Verdana" panose="020B0604030504040204" pitchFamily="34" charset="0"/>
                <a:cs typeface="Verdana"/>
              </a:rPr>
              <a:t>reunirán </a:t>
            </a:r>
            <a:r>
              <a:rPr sz="2800" spc="-25" dirty="0">
                <a:latin typeface="Verdana" panose="020B0604030504040204" pitchFamily="34" charset="0"/>
                <a:ea typeface="Verdana" panose="020B0604030504040204" pitchFamily="34" charset="0"/>
                <a:cs typeface="Verdana"/>
              </a:rPr>
              <a:t>en </a:t>
            </a:r>
            <a:r>
              <a:rPr sz="2800" dirty="0">
                <a:latin typeface="Verdana" panose="020B0604030504040204" pitchFamily="34" charset="0"/>
                <a:ea typeface="Verdana" panose="020B0604030504040204" pitchFamily="34" charset="0"/>
                <a:cs typeface="Verdana"/>
              </a:rPr>
              <a:t>forma </a:t>
            </a:r>
            <a:r>
              <a:rPr sz="2800" spc="-65" dirty="0">
                <a:latin typeface="Verdana" panose="020B0604030504040204" pitchFamily="34" charset="0"/>
                <a:ea typeface="Verdana" panose="020B0604030504040204" pitchFamily="34" charset="0"/>
                <a:cs typeface="Verdana"/>
              </a:rPr>
              <a:t>extraordinaria </a:t>
            </a:r>
            <a:r>
              <a:rPr sz="2800" spc="65" dirty="0">
                <a:latin typeface="Verdana" panose="020B0604030504040204" pitchFamily="34" charset="0"/>
                <a:ea typeface="Verdana" panose="020B0604030504040204" pitchFamily="34" charset="0"/>
                <a:cs typeface="Verdana"/>
              </a:rPr>
              <a:t>cuando </a:t>
            </a:r>
            <a:r>
              <a:rPr sz="2800" spc="25" dirty="0">
                <a:latin typeface="Verdana" panose="020B0604030504040204" pitchFamily="34" charset="0"/>
                <a:ea typeface="Verdana" panose="020B0604030504040204" pitchFamily="34" charset="0"/>
                <a:cs typeface="Verdana"/>
              </a:rPr>
              <a:t>sean </a:t>
            </a:r>
            <a:r>
              <a:rPr sz="2800" spc="60" dirty="0">
                <a:latin typeface="Verdana" panose="020B0604030504040204" pitchFamily="34" charset="0"/>
                <a:ea typeface="Verdana" panose="020B0604030504040204" pitchFamily="34" charset="0"/>
                <a:cs typeface="Verdana"/>
              </a:rPr>
              <a:t>convocados </a:t>
            </a:r>
            <a:r>
              <a:rPr sz="2800" spc="-20" dirty="0">
                <a:latin typeface="Verdana" panose="020B0604030504040204" pitchFamily="34" charset="0"/>
                <a:ea typeface="Verdana" panose="020B0604030504040204" pitchFamily="34" charset="0"/>
                <a:cs typeface="Verdana"/>
              </a:rPr>
              <a:t>por </a:t>
            </a:r>
            <a:r>
              <a:rPr sz="2800" spc="-1005" dirty="0">
                <a:latin typeface="Verdana" panose="020B0604030504040204" pitchFamily="34" charset="0"/>
                <a:ea typeface="Verdana" panose="020B0604030504040204" pitchFamily="34" charset="0"/>
                <a:cs typeface="Verdana"/>
              </a:rPr>
              <a:t> </a:t>
            </a:r>
            <a:r>
              <a:rPr sz="2800" spc="-45" dirty="0">
                <a:latin typeface="Verdana" panose="020B0604030504040204" pitchFamily="34" charset="0"/>
                <a:ea typeface="Verdana" panose="020B0604030504040204" pitchFamily="34" charset="0"/>
                <a:cs typeface="Verdana"/>
              </a:rPr>
              <a:t>los</a:t>
            </a:r>
            <a:r>
              <a:rPr sz="2800" spc="-150" dirty="0">
                <a:latin typeface="Verdana" panose="020B0604030504040204" pitchFamily="34" charset="0"/>
                <a:ea typeface="Verdana" panose="020B0604030504040204" pitchFamily="34" charset="0"/>
                <a:cs typeface="Verdana"/>
              </a:rPr>
              <a:t> </a:t>
            </a:r>
            <a:r>
              <a:rPr sz="2800" spc="10" dirty="0">
                <a:latin typeface="Verdana" panose="020B0604030504040204" pitchFamily="34" charset="0"/>
                <a:ea typeface="Verdana" panose="020B0604030504040204" pitchFamily="34" charset="0"/>
                <a:cs typeface="Verdana"/>
              </a:rPr>
              <a:t>órganos</a:t>
            </a:r>
            <a:r>
              <a:rPr sz="2800" spc="-150" dirty="0">
                <a:latin typeface="Verdana" panose="020B0604030504040204" pitchFamily="34" charset="0"/>
                <a:ea typeface="Verdana" panose="020B0604030504040204" pitchFamily="34" charset="0"/>
                <a:cs typeface="Verdana"/>
              </a:rPr>
              <a:t> </a:t>
            </a:r>
            <a:r>
              <a:rPr sz="2800" spc="55" dirty="0">
                <a:latin typeface="Verdana" panose="020B0604030504040204" pitchFamily="34" charset="0"/>
                <a:ea typeface="Verdana" panose="020B0604030504040204" pitchFamily="34" charset="0"/>
                <a:cs typeface="Verdana"/>
              </a:rPr>
              <a:t>o</a:t>
            </a:r>
            <a:r>
              <a:rPr sz="2800" spc="-155" dirty="0">
                <a:latin typeface="Verdana" panose="020B0604030504040204" pitchFamily="34" charset="0"/>
                <a:ea typeface="Verdana" panose="020B0604030504040204" pitchFamily="34" charset="0"/>
                <a:cs typeface="Verdana"/>
              </a:rPr>
              <a:t> </a:t>
            </a:r>
            <a:r>
              <a:rPr sz="2800" dirty="0">
                <a:latin typeface="Verdana" panose="020B0604030504040204" pitchFamily="34" charset="0"/>
                <a:ea typeface="Verdana" panose="020B0604030504040204" pitchFamily="34" charset="0"/>
                <a:cs typeface="Verdana"/>
              </a:rPr>
              <a:t>entidades</a:t>
            </a:r>
            <a:r>
              <a:rPr sz="2800" spc="-150" dirty="0">
                <a:latin typeface="Verdana" panose="020B0604030504040204" pitchFamily="34" charset="0"/>
                <a:ea typeface="Verdana" panose="020B0604030504040204" pitchFamily="34" charset="0"/>
                <a:cs typeface="Verdana"/>
              </a:rPr>
              <a:t> </a:t>
            </a:r>
            <a:r>
              <a:rPr sz="2800" spc="-30" dirty="0" err="1">
                <a:latin typeface="Verdana" panose="020B0604030504040204" pitchFamily="34" charset="0"/>
                <a:ea typeface="Verdana" panose="020B0604030504040204" pitchFamily="34" charset="0"/>
                <a:cs typeface="Verdana"/>
              </a:rPr>
              <a:t>competentes</a:t>
            </a:r>
            <a:r>
              <a:rPr sz="2800" spc="-30" dirty="0">
                <a:latin typeface="Verdana" panose="020B0604030504040204" pitchFamily="34" charset="0"/>
                <a:ea typeface="Verdana" panose="020B0604030504040204" pitchFamily="34" charset="0"/>
                <a:cs typeface="Verdana"/>
              </a:rPr>
              <a:t>.</a:t>
            </a:r>
            <a:endParaRPr lang="es-CO" sz="2800" spc="-30" dirty="0">
              <a:latin typeface="Verdana" panose="020B0604030504040204" pitchFamily="34" charset="0"/>
              <a:ea typeface="Verdana" panose="020B0604030504040204" pitchFamily="34" charset="0"/>
              <a:cs typeface="Verdana"/>
            </a:endParaRPr>
          </a:p>
          <a:p>
            <a:pPr marL="638175" marR="5080" algn="just">
              <a:lnSpc>
                <a:spcPct val="125000"/>
              </a:lnSpc>
              <a:spcBef>
                <a:spcPts val="1010"/>
              </a:spcBef>
            </a:pPr>
            <a:endParaRPr sz="2800" dirty="0">
              <a:latin typeface="Verdana" panose="020B0604030504040204" pitchFamily="34" charset="0"/>
              <a:ea typeface="Verdana" panose="020B0604030504040204" pitchFamily="34" charset="0"/>
              <a:cs typeface="Verdana"/>
            </a:endParaRPr>
          </a:p>
        </p:txBody>
      </p:sp>
      <p:grpSp>
        <p:nvGrpSpPr>
          <p:cNvPr id="4" name="Grupo 3">
            <a:extLst>
              <a:ext uri="{FF2B5EF4-FFF2-40B4-BE49-F238E27FC236}">
                <a16:creationId xmlns:a16="http://schemas.microsoft.com/office/drawing/2014/main" id="{6756D48B-4556-45EF-84F3-451FF329625F}"/>
              </a:ext>
            </a:extLst>
          </p:cNvPr>
          <p:cNvGrpSpPr/>
          <p:nvPr/>
        </p:nvGrpSpPr>
        <p:grpSpPr>
          <a:xfrm>
            <a:off x="2133600" y="1638300"/>
            <a:ext cx="9525000" cy="992160"/>
            <a:chOff x="0" y="12869"/>
            <a:chExt cx="9525000" cy="992160"/>
          </a:xfrm>
          <a:scene3d>
            <a:camera prst="orthographicFront"/>
            <a:lightRig rig="threePt" dir="t">
              <a:rot lat="0" lon="0" rev="7500000"/>
            </a:lightRig>
          </a:scene3d>
        </p:grpSpPr>
        <p:sp>
          <p:nvSpPr>
            <p:cNvPr id="5" name="Rectángulo: esquinas redondeadas 4">
              <a:extLst>
                <a:ext uri="{FF2B5EF4-FFF2-40B4-BE49-F238E27FC236}">
                  <a16:creationId xmlns:a16="http://schemas.microsoft.com/office/drawing/2014/main" id="{0082D9B6-3CBD-2E5E-3847-841F11A7D9FC}"/>
                </a:ext>
              </a:extLst>
            </p:cNvPr>
            <p:cNvSpPr/>
            <p:nvPr/>
          </p:nvSpPr>
          <p:spPr>
            <a:xfrm>
              <a:off x="0" y="12869"/>
              <a:ext cx="9525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 name="Rectángulo: esquinas redondeadas 4">
              <a:extLst>
                <a:ext uri="{FF2B5EF4-FFF2-40B4-BE49-F238E27FC236}">
                  <a16:creationId xmlns:a16="http://schemas.microsoft.com/office/drawing/2014/main" id="{7FC09423-5985-DE39-8E25-64C05FA4B169}"/>
                </a:ext>
              </a:extLst>
            </p:cNvPr>
            <p:cNvSpPr txBox="1"/>
            <p:nvPr/>
          </p:nvSpPr>
          <p:spPr>
            <a:xfrm>
              <a:off x="48433" y="61302"/>
              <a:ext cx="9428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s-CO" sz="3600" b="1" kern="1200" dirty="0"/>
                <a:t>1. Tipos de Reuniones</a:t>
              </a:r>
              <a:endParaRPr lang="es-CO" sz="3600" kern="1200" dirty="0"/>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122714" y="2678893"/>
            <a:ext cx="13803086" cy="6149118"/>
          </a:xfrm>
          <a:prstGeom prst="rect">
            <a:avLst/>
          </a:prstGeom>
        </p:spPr>
        <p:txBody>
          <a:bodyPr vert="horz" wrap="square" lIns="0" tIns="214629" rIns="0" bIns="0" rtlCol="0">
            <a:spAutoFit/>
          </a:bodyPr>
          <a:lstStyle/>
          <a:p>
            <a:pPr marL="12700" marR="5715" algn="just">
              <a:lnSpc>
                <a:spcPct val="125000"/>
              </a:lnSpc>
              <a:spcBef>
                <a:spcPts val="720"/>
              </a:spcBef>
            </a:pPr>
            <a:r>
              <a:rPr sz="2800" b="1" u="sng" spc="25" dirty="0" err="1">
                <a:latin typeface="Verdana" panose="020B0604030504040204" pitchFamily="34" charset="0"/>
                <a:ea typeface="Verdana" panose="020B0604030504040204" pitchFamily="34" charset="0"/>
                <a:cs typeface="Lucida Sans Unicode"/>
              </a:rPr>
              <a:t>Reuniones</a:t>
            </a:r>
            <a:r>
              <a:rPr sz="2800" b="1" u="sng" spc="25" dirty="0">
                <a:latin typeface="Verdana" panose="020B0604030504040204" pitchFamily="34" charset="0"/>
                <a:ea typeface="Verdana" panose="020B0604030504040204" pitchFamily="34" charset="0"/>
                <a:cs typeface="Lucida Sans Unicode"/>
              </a:rPr>
              <a:t> </a:t>
            </a:r>
            <a:r>
              <a:rPr sz="2800" b="1" u="sng" spc="-15" dirty="0" err="1">
                <a:latin typeface="Verdana" panose="020B0604030504040204" pitchFamily="34" charset="0"/>
                <a:ea typeface="Verdana" panose="020B0604030504040204" pitchFamily="34" charset="0"/>
                <a:cs typeface="Lucida Sans Unicode"/>
              </a:rPr>
              <a:t>Ordinarias</a:t>
            </a:r>
            <a:r>
              <a:rPr sz="2800" spc="-15" dirty="0">
                <a:latin typeface="Verdana" panose="020B0604030504040204" pitchFamily="34" charset="0"/>
                <a:ea typeface="Verdana" panose="020B0604030504040204" pitchFamily="34" charset="0"/>
                <a:cs typeface="Verdana"/>
              </a:rPr>
              <a:t>:</a:t>
            </a:r>
            <a:r>
              <a:rPr lang="es-CO" sz="2800" spc="-15" dirty="0">
                <a:latin typeface="Verdana" panose="020B0604030504040204" pitchFamily="34" charset="0"/>
                <a:ea typeface="Verdana" panose="020B0604030504040204" pitchFamily="34" charset="0"/>
                <a:cs typeface="Verdana"/>
              </a:rPr>
              <a:t> </a:t>
            </a:r>
            <a:r>
              <a:rPr sz="2800" spc="-155" dirty="0">
                <a:latin typeface="Verdana" panose="020B0604030504040204" pitchFamily="34" charset="0"/>
                <a:ea typeface="Verdana" panose="020B0604030504040204" pitchFamily="34" charset="0"/>
                <a:cs typeface="Verdana"/>
              </a:rPr>
              <a:t>Se </a:t>
            </a:r>
            <a:r>
              <a:rPr sz="2800" spc="-70" dirty="0">
                <a:latin typeface="Verdana" panose="020B0604030504040204" pitchFamily="34" charset="0"/>
                <a:ea typeface="Verdana" panose="020B0604030504040204" pitchFamily="34" charset="0"/>
                <a:cs typeface="Verdana"/>
              </a:rPr>
              <a:t>sujeta </a:t>
            </a:r>
            <a:r>
              <a:rPr sz="2800" spc="175" dirty="0">
                <a:latin typeface="Verdana" panose="020B0604030504040204" pitchFamily="34" charset="0"/>
                <a:ea typeface="Verdana" panose="020B0604030504040204" pitchFamily="34" charset="0"/>
                <a:cs typeface="Verdana"/>
              </a:rPr>
              <a:t>a </a:t>
            </a:r>
            <a:r>
              <a:rPr sz="2800" spc="-55" dirty="0">
                <a:latin typeface="Verdana" panose="020B0604030504040204" pitchFamily="34" charset="0"/>
                <a:ea typeface="Verdana" panose="020B0604030504040204" pitchFamily="34" charset="0"/>
                <a:cs typeface="Verdana"/>
              </a:rPr>
              <a:t>lo </a:t>
            </a:r>
            <a:r>
              <a:rPr sz="2800" spc="15" dirty="0">
                <a:latin typeface="Verdana" panose="020B0604030504040204" pitchFamily="34" charset="0"/>
                <a:ea typeface="Verdana" panose="020B0604030504040204" pitchFamily="34" charset="0"/>
                <a:cs typeface="Verdana"/>
              </a:rPr>
              <a:t>establecido </a:t>
            </a:r>
            <a:r>
              <a:rPr sz="2800" spc="-25" dirty="0">
                <a:latin typeface="Verdana" panose="020B0604030504040204" pitchFamily="34" charset="0"/>
                <a:ea typeface="Verdana" panose="020B0604030504040204" pitchFamily="34" charset="0"/>
                <a:cs typeface="Verdana"/>
              </a:rPr>
              <a:t>en </a:t>
            </a:r>
            <a:r>
              <a:rPr sz="2800" spc="-45" dirty="0">
                <a:latin typeface="Verdana" panose="020B0604030504040204" pitchFamily="34" charset="0"/>
                <a:ea typeface="Verdana" panose="020B0604030504040204" pitchFamily="34" charset="0"/>
                <a:cs typeface="Verdana"/>
              </a:rPr>
              <a:t>los </a:t>
            </a:r>
            <a:r>
              <a:rPr sz="2800" spc="-95" dirty="0">
                <a:latin typeface="Verdana" panose="020B0604030504040204" pitchFamily="34" charset="0"/>
                <a:ea typeface="Verdana" panose="020B0604030504040204" pitchFamily="34" charset="0"/>
                <a:cs typeface="Verdana"/>
              </a:rPr>
              <a:t>estatutos, </a:t>
            </a:r>
            <a:r>
              <a:rPr sz="2800" spc="-25" dirty="0">
                <a:latin typeface="Verdana" panose="020B0604030504040204" pitchFamily="34" charset="0"/>
                <a:ea typeface="Verdana" panose="020B0604030504040204" pitchFamily="34" charset="0"/>
                <a:cs typeface="Verdana"/>
              </a:rPr>
              <a:t>en </a:t>
            </a:r>
            <a:r>
              <a:rPr sz="2800" spc="-45" dirty="0">
                <a:latin typeface="Verdana" panose="020B0604030504040204" pitchFamily="34" charset="0"/>
                <a:ea typeface="Verdana" panose="020B0604030504040204" pitchFamily="34" charset="0"/>
                <a:cs typeface="Verdana"/>
              </a:rPr>
              <a:t>los </a:t>
            </a:r>
            <a:r>
              <a:rPr sz="2800" spc="-60" dirty="0">
                <a:latin typeface="Verdana" panose="020B0604030504040204" pitchFamily="34" charset="0"/>
                <a:ea typeface="Verdana" panose="020B0604030504040204" pitchFamily="34" charset="0"/>
                <a:cs typeface="Verdana"/>
              </a:rPr>
              <a:t>cuales, </a:t>
            </a:r>
            <a:r>
              <a:rPr sz="2800" spc="-55" dirty="0">
                <a:latin typeface="Verdana" panose="020B0604030504040204" pitchFamily="34" charset="0"/>
                <a:ea typeface="Verdana" panose="020B0604030504040204" pitchFamily="34" charset="0"/>
                <a:cs typeface="Verdana"/>
              </a:rPr>
              <a:t> </a:t>
            </a:r>
            <a:r>
              <a:rPr sz="2800" spc="-20" dirty="0">
                <a:latin typeface="Verdana" panose="020B0604030504040204" pitchFamily="34" charset="0"/>
                <a:ea typeface="Verdana" panose="020B0604030504040204" pitchFamily="34" charset="0"/>
                <a:cs typeface="Verdana"/>
              </a:rPr>
              <a:t>por </a:t>
            </a:r>
            <a:r>
              <a:rPr sz="2800" spc="-15" dirty="0">
                <a:latin typeface="Verdana" panose="020B0604030504040204" pitchFamily="34" charset="0"/>
                <a:ea typeface="Verdana" panose="020B0604030504040204" pitchFamily="34" charset="0"/>
                <a:cs typeface="Verdana"/>
              </a:rPr>
              <a:t>regla </a:t>
            </a:r>
            <a:r>
              <a:rPr sz="2800" spc="-90" dirty="0">
                <a:latin typeface="Verdana" panose="020B0604030504040204" pitchFamily="34" charset="0"/>
                <a:ea typeface="Verdana" panose="020B0604030504040204" pitchFamily="34" charset="0"/>
                <a:cs typeface="Verdana"/>
              </a:rPr>
              <a:t>general, </a:t>
            </a:r>
            <a:r>
              <a:rPr sz="2800" spc="-70" dirty="0">
                <a:latin typeface="Verdana" panose="020B0604030504040204" pitchFamily="34" charset="0"/>
                <a:ea typeface="Verdana" panose="020B0604030504040204" pitchFamily="34" charset="0"/>
                <a:cs typeface="Verdana"/>
              </a:rPr>
              <a:t>le </a:t>
            </a:r>
            <a:r>
              <a:rPr sz="2800" spc="5" dirty="0">
                <a:latin typeface="Verdana" panose="020B0604030504040204" pitchFamily="34" charset="0"/>
                <a:ea typeface="Verdana" panose="020B0604030504040204" pitchFamily="34" charset="0"/>
                <a:cs typeface="Verdana"/>
              </a:rPr>
              <a:t>corresponde </a:t>
            </a:r>
            <a:r>
              <a:rPr sz="2800" spc="30" dirty="0">
                <a:latin typeface="Verdana" panose="020B0604030504040204" pitchFamily="34" charset="0"/>
                <a:ea typeface="Verdana" panose="020B0604030504040204" pitchFamily="34" charset="0"/>
                <a:cs typeface="Verdana"/>
              </a:rPr>
              <a:t>convocar </a:t>
            </a:r>
            <a:r>
              <a:rPr sz="2800" spc="5" dirty="0">
                <a:latin typeface="Verdana" panose="020B0604030504040204" pitchFamily="34" charset="0"/>
                <a:ea typeface="Verdana" panose="020B0604030504040204" pitchFamily="34" charset="0"/>
                <a:cs typeface="Verdana"/>
              </a:rPr>
              <a:t>al </a:t>
            </a:r>
            <a:r>
              <a:rPr sz="2800" spc="-45" dirty="0" err="1">
                <a:latin typeface="Verdana" panose="020B0604030504040204" pitchFamily="34" charset="0"/>
                <a:ea typeface="Verdana" panose="020B0604030504040204" pitchFamily="34" charset="0"/>
                <a:cs typeface="Verdana"/>
              </a:rPr>
              <a:t>representante</a:t>
            </a:r>
            <a:r>
              <a:rPr sz="2800" spc="-45" dirty="0">
                <a:latin typeface="Verdana" panose="020B0604030504040204" pitchFamily="34" charset="0"/>
                <a:ea typeface="Verdana" panose="020B0604030504040204" pitchFamily="34" charset="0"/>
                <a:cs typeface="Verdana"/>
              </a:rPr>
              <a:t> </a:t>
            </a:r>
            <a:r>
              <a:rPr sz="2800" spc="-100" dirty="0">
                <a:latin typeface="Verdana" panose="020B0604030504040204" pitchFamily="34" charset="0"/>
                <a:ea typeface="Verdana" panose="020B0604030504040204" pitchFamily="34" charset="0"/>
                <a:cs typeface="Verdana"/>
              </a:rPr>
              <a:t>legal</a:t>
            </a:r>
            <a:r>
              <a:rPr lang="es-CO" sz="2800" spc="-100" dirty="0">
                <a:latin typeface="Verdana" panose="020B0604030504040204" pitchFamily="34" charset="0"/>
                <a:ea typeface="Verdana" panose="020B0604030504040204" pitchFamily="34" charset="0"/>
                <a:cs typeface="Verdana"/>
              </a:rPr>
              <a:t>.</a:t>
            </a:r>
            <a:r>
              <a:rPr sz="2800" spc="-100" dirty="0">
                <a:latin typeface="Verdana" panose="020B0604030504040204" pitchFamily="34" charset="0"/>
                <a:ea typeface="Verdana" panose="020B0604030504040204" pitchFamily="34" charset="0"/>
                <a:cs typeface="Verdana"/>
              </a:rPr>
              <a:t> </a:t>
            </a:r>
            <a:r>
              <a:rPr lang="es-CO" sz="2800" spc="-100" dirty="0">
                <a:latin typeface="Verdana" panose="020B0604030504040204" pitchFamily="34" charset="0"/>
                <a:ea typeface="Verdana" panose="020B0604030504040204" pitchFamily="34" charset="0"/>
                <a:cs typeface="Verdana"/>
              </a:rPr>
              <a:t>L</a:t>
            </a:r>
            <a:r>
              <a:rPr sz="2800" spc="-85" dirty="0">
                <a:latin typeface="Verdana" panose="020B0604030504040204" pitchFamily="34" charset="0"/>
                <a:ea typeface="Verdana" panose="020B0604030504040204" pitchFamily="34" charset="0"/>
                <a:cs typeface="Verdana"/>
              </a:rPr>
              <a:t>as </a:t>
            </a:r>
            <a:r>
              <a:rPr sz="2800" spc="-60" dirty="0">
                <a:latin typeface="Verdana" panose="020B0604030504040204" pitchFamily="34" charset="0"/>
                <a:ea typeface="Verdana" panose="020B0604030504040204" pitchFamily="34" charset="0"/>
                <a:cs typeface="Verdana"/>
              </a:rPr>
              <a:t>reuniones </a:t>
            </a:r>
            <a:r>
              <a:rPr sz="2800" spc="-55" dirty="0">
                <a:latin typeface="Verdana" panose="020B0604030504040204" pitchFamily="34" charset="0"/>
                <a:ea typeface="Verdana" panose="020B0604030504040204" pitchFamily="34" charset="0"/>
                <a:cs typeface="Verdana"/>
              </a:rPr>
              <a:t> </a:t>
            </a:r>
            <a:r>
              <a:rPr sz="2800" spc="-35" dirty="0">
                <a:latin typeface="Verdana" panose="020B0604030504040204" pitchFamily="34" charset="0"/>
                <a:ea typeface="Verdana" panose="020B0604030504040204" pitchFamily="34" charset="0"/>
                <a:cs typeface="Verdana"/>
              </a:rPr>
              <a:t>ordinarias </a:t>
            </a:r>
            <a:r>
              <a:rPr sz="2800" spc="65" dirty="0">
                <a:latin typeface="Verdana" panose="020B0604030504040204" pitchFamily="34" charset="0"/>
                <a:ea typeface="Verdana" panose="020B0604030504040204" pitchFamily="34" charset="0"/>
                <a:cs typeface="Verdana"/>
              </a:rPr>
              <a:t>de </a:t>
            </a:r>
            <a:r>
              <a:rPr sz="2800" spc="5" dirty="0">
                <a:latin typeface="Verdana" panose="020B0604030504040204" pitchFamily="34" charset="0"/>
                <a:ea typeface="Verdana" panose="020B0604030504040204" pitchFamily="34" charset="0"/>
                <a:cs typeface="Verdana"/>
              </a:rPr>
              <a:t>la </a:t>
            </a:r>
            <a:r>
              <a:rPr sz="2800" spc="70" dirty="0">
                <a:latin typeface="Verdana" panose="020B0604030504040204" pitchFamily="34" charset="0"/>
                <a:ea typeface="Verdana" panose="020B0604030504040204" pitchFamily="34" charset="0"/>
                <a:cs typeface="Verdana"/>
              </a:rPr>
              <a:t>asamblea </a:t>
            </a:r>
            <a:r>
              <a:rPr sz="2800" spc="5" dirty="0">
                <a:latin typeface="Verdana" panose="020B0604030504040204" pitchFamily="34" charset="0"/>
                <a:ea typeface="Verdana" panose="020B0604030504040204" pitchFamily="34" charset="0"/>
                <a:cs typeface="Verdana"/>
              </a:rPr>
              <a:t>se </a:t>
            </a:r>
            <a:r>
              <a:rPr sz="2800" dirty="0">
                <a:latin typeface="Verdana" panose="020B0604030504040204" pitchFamily="34" charset="0"/>
                <a:ea typeface="Verdana" panose="020B0604030504040204" pitchFamily="34" charset="0"/>
                <a:cs typeface="Verdana"/>
              </a:rPr>
              <a:t>efectuarán </a:t>
            </a:r>
            <a:r>
              <a:rPr sz="2800" spc="-20" dirty="0">
                <a:latin typeface="Verdana" panose="020B0604030504040204" pitchFamily="34" charset="0"/>
                <a:ea typeface="Verdana" panose="020B0604030504040204" pitchFamily="34" charset="0"/>
                <a:cs typeface="Verdana"/>
              </a:rPr>
              <a:t>por </a:t>
            </a:r>
            <a:r>
              <a:rPr sz="2800" spc="-55" dirty="0">
                <a:latin typeface="Verdana" panose="020B0604030504040204" pitchFamily="34" charset="0"/>
                <a:ea typeface="Verdana" panose="020B0604030504040204" pitchFamily="34" charset="0"/>
                <a:cs typeface="Verdana"/>
              </a:rPr>
              <a:t>lo </a:t>
            </a:r>
            <a:r>
              <a:rPr sz="2800" spc="10" dirty="0">
                <a:latin typeface="Verdana" panose="020B0604030504040204" pitchFamily="34" charset="0"/>
                <a:ea typeface="Verdana" panose="020B0604030504040204" pitchFamily="34" charset="0"/>
                <a:cs typeface="Verdana"/>
              </a:rPr>
              <a:t>menos una </a:t>
            </a:r>
            <a:r>
              <a:rPr sz="2800" spc="-135" dirty="0">
                <a:latin typeface="Verdana" panose="020B0604030504040204" pitchFamily="34" charset="0"/>
                <a:ea typeface="Verdana" panose="020B0604030504040204" pitchFamily="34" charset="0"/>
                <a:cs typeface="Verdana"/>
              </a:rPr>
              <a:t>vez </a:t>
            </a:r>
            <a:r>
              <a:rPr sz="2800" spc="5" dirty="0">
                <a:latin typeface="Verdana" panose="020B0604030504040204" pitchFamily="34" charset="0"/>
                <a:ea typeface="Verdana" panose="020B0604030504040204" pitchFamily="34" charset="0"/>
                <a:cs typeface="Verdana"/>
              </a:rPr>
              <a:t>al </a:t>
            </a:r>
            <a:r>
              <a:rPr sz="2800" spc="-105" dirty="0">
                <a:latin typeface="Verdana" panose="020B0604030504040204" pitchFamily="34" charset="0"/>
                <a:ea typeface="Verdana" panose="020B0604030504040204" pitchFamily="34" charset="0"/>
                <a:cs typeface="Verdana"/>
              </a:rPr>
              <a:t>año, </a:t>
            </a:r>
            <a:r>
              <a:rPr sz="2800" spc="-25" dirty="0">
                <a:latin typeface="Verdana" panose="020B0604030504040204" pitchFamily="34" charset="0"/>
                <a:ea typeface="Verdana" panose="020B0604030504040204" pitchFamily="34" charset="0"/>
                <a:cs typeface="Verdana"/>
              </a:rPr>
              <a:t>en </a:t>
            </a:r>
            <a:r>
              <a:rPr sz="2800" dirty="0">
                <a:latin typeface="Verdana" panose="020B0604030504040204" pitchFamily="34" charset="0"/>
                <a:ea typeface="Verdana" panose="020B0604030504040204" pitchFamily="34" charset="0"/>
                <a:cs typeface="Verdana"/>
              </a:rPr>
              <a:t>las </a:t>
            </a:r>
            <a:r>
              <a:rPr sz="2800" spc="5" dirty="0">
                <a:latin typeface="Verdana" panose="020B0604030504040204" pitchFamily="34" charset="0"/>
                <a:ea typeface="Verdana" panose="020B0604030504040204" pitchFamily="34" charset="0"/>
                <a:cs typeface="Verdana"/>
              </a:rPr>
              <a:t> </a:t>
            </a:r>
            <a:r>
              <a:rPr sz="2800" spc="40" dirty="0">
                <a:latin typeface="Verdana" panose="020B0604030504040204" pitchFamily="34" charset="0"/>
                <a:ea typeface="Verdana" panose="020B0604030504040204" pitchFamily="34" charset="0"/>
                <a:cs typeface="Verdana"/>
              </a:rPr>
              <a:t>fechas señaladas </a:t>
            </a:r>
            <a:r>
              <a:rPr sz="2800" spc="-25" dirty="0">
                <a:latin typeface="Verdana" panose="020B0604030504040204" pitchFamily="34" charset="0"/>
                <a:ea typeface="Verdana" panose="020B0604030504040204" pitchFamily="34" charset="0"/>
                <a:cs typeface="Verdana"/>
              </a:rPr>
              <a:t>en </a:t>
            </a:r>
            <a:r>
              <a:rPr sz="2800" spc="-45" dirty="0">
                <a:latin typeface="Verdana" panose="020B0604030504040204" pitchFamily="34" charset="0"/>
                <a:ea typeface="Verdana" panose="020B0604030504040204" pitchFamily="34" charset="0"/>
                <a:cs typeface="Verdana"/>
              </a:rPr>
              <a:t>los </a:t>
            </a:r>
            <a:r>
              <a:rPr sz="2800" spc="-40" dirty="0">
                <a:latin typeface="Verdana" panose="020B0604030504040204" pitchFamily="34" charset="0"/>
                <a:ea typeface="Verdana" panose="020B0604030504040204" pitchFamily="34" charset="0"/>
                <a:cs typeface="Verdana"/>
              </a:rPr>
              <a:t>estatutos </a:t>
            </a:r>
            <a:r>
              <a:rPr sz="2800" spc="-365" dirty="0">
                <a:latin typeface="Verdana" panose="020B0604030504040204" pitchFamily="34" charset="0"/>
                <a:ea typeface="Verdana" panose="020B0604030504040204" pitchFamily="34" charset="0"/>
                <a:cs typeface="Verdana"/>
              </a:rPr>
              <a:t>y,</a:t>
            </a:r>
            <a:r>
              <a:rPr sz="2800" spc="-360" dirty="0">
                <a:latin typeface="Verdana" panose="020B0604030504040204" pitchFamily="34" charset="0"/>
                <a:ea typeface="Verdana" panose="020B0604030504040204" pitchFamily="34" charset="0"/>
                <a:cs typeface="Verdana"/>
              </a:rPr>
              <a:t> </a:t>
            </a:r>
            <a:r>
              <a:rPr sz="2800" spc="-25" dirty="0">
                <a:latin typeface="Verdana" panose="020B0604030504040204" pitchFamily="34" charset="0"/>
                <a:ea typeface="Verdana" panose="020B0604030504040204" pitchFamily="34" charset="0"/>
                <a:cs typeface="Verdana"/>
              </a:rPr>
              <a:t>en </a:t>
            </a:r>
            <a:r>
              <a:rPr sz="2800" spc="-35" dirty="0">
                <a:latin typeface="Verdana" panose="020B0604030504040204" pitchFamily="34" charset="0"/>
                <a:ea typeface="Verdana" panose="020B0604030504040204" pitchFamily="34" charset="0"/>
                <a:cs typeface="Verdana"/>
              </a:rPr>
              <a:t>silencio </a:t>
            </a:r>
            <a:r>
              <a:rPr sz="2800" spc="65" dirty="0">
                <a:latin typeface="Verdana" panose="020B0604030504040204" pitchFamily="34" charset="0"/>
                <a:ea typeface="Verdana" panose="020B0604030504040204" pitchFamily="34" charset="0"/>
                <a:cs typeface="Verdana"/>
              </a:rPr>
              <a:t>de </a:t>
            </a:r>
            <a:r>
              <a:rPr sz="2800" spc="-114" dirty="0">
                <a:latin typeface="Verdana" panose="020B0604030504040204" pitchFamily="34" charset="0"/>
                <a:ea typeface="Verdana" panose="020B0604030504040204" pitchFamily="34" charset="0"/>
                <a:cs typeface="Verdana"/>
              </a:rPr>
              <a:t>éstos, </a:t>
            </a:r>
            <a:r>
              <a:rPr sz="2800" spc="-50" dirty="0">
                <a:latin typeface="Verdana" panose="020B0604030504040204" pitchFamily="34" charset="0"/>
                <a:ea typeface="Verdana" panose="020B0604030504040204" pitchFamily="34" charset="0"/>
                <a:cs typeface="Verdana"/>
              </a:rPr>
              <a:t>dentro </a:t>
            </a:r>
            <a:r>
              <a:rPr sz="2800" spc="65" dirty="0">
                <a:latin typeface="Verdana" panose="020B0604030504040204" pitchFamily="34" charset="0"/>
                <a:ea typeface="Verdana" panose="020B0604030504040204" pitchFamily="34" charset="0"/>
                <a:cs typeface="Verdana"/>
              </a:rPr>
              <a:t>de </a:t>
            </a:r>
            <a:r>
              <a:rPr sz="2800" spc="-45" dirty="0">
                <a:latin typeface="Verdana" panose="020B0604030504040204" pitchFamily="34" charset="0"/>
                <a:ea typeface="Verdana" panose="020B0604030504040204" pitchFamily="34" charset="0"/>
                <a:cs typeface="Verdana"/>
              </a:rPr>
              <a:t>los </a:t>
            </a:r>
            <a:r>
              <a:rPr sz="2800" spc="-95" dirty="0">
                <a:latin typeface="Verdana" panose="020B0604030504040204" pitchFamily="34" charset="0"/>
                <a:ea typeface="Verdana" panose="020B0604030504040204" pitchFamily="34" charset="0"/>
                <a:cs typeface="Verdana"/>
              </a:rPr>
              <a:t>tres </a:t>
            </a:r>
            <a:r>
              <a:rPr sz="2800" spc="-90" dirty="0">
                <a:latin typeface="Verdana" panose="020B0604030504040204" pitchFamily="34" charset="0"/>
                <a:ea typeface="Verdana" panose="020B0604030504040204" pitchFamily="34" charset="0"/>
                <a:cs typeface="Verdana"/>
              </a:rPr>
              <a:t> </a:t>
            </a:r>
            <a:r>
              <a:rPr sz="2800" spc="20" dirty="0">
                <a:latin typeface="Verdana" panose="020B0604030504040204" pitchFamily="34" charset="0"/>
                <a:ea typeface="Verdana" panose="020B0604030504040204" pitchFamily="34" charset="0"/>
                <a:cs typeface="Verdana"/>
              </a:rPr>
              <a:t>meses</a:t>
            </a:r>
            <a:r>
              <a:rPr sz="2800" spc="-60" dirty="0">
                <a:latin typeface="Verdana" panose="020B0604030504040204" pitchFamily="34" charset="0"/>
                <a:ea typeface="Verdana" panose="020B0604030504040204" pitchFamily="34" charset="0"/>
                <a:cs typeface="Verdana"/>
              </a:rPr>
              <a:t> </a:t>
            </a:r>
            <a:r>
              <a:rPr sz="2800" spc="-55" dirty="0">
                <a:latin typeface="Verdana" panose="020B0604030504040204" pitchFamily="34" charset="0"/>
                <a:ea typeface="Verdana" panose="020B0604030504040204" pitchFamily="34" charset="0"/>
                <a:cs typeface="Verdana"/>
              </a:rPr>
              <a:t>siguientes</a:t>
            </a:r>
            <a:r>
              <a:rPr sz="2800" spc="-60" dirty="0">
                <a:latin typeface="Verdana" panose="020B0604030504040204" pitchFamily="34" charset="0"/>
                <a:ea typeface="Verdana" panose="020B0604030504040204" pitchFamily="34" charset="0"/>
                <a:cs typeface="Verdana"/>
              </a:rPr>
              <a:t> </a:t>
            </a:r>
            <a:r>
              <a:rPr sz="2800" spc="5" dirty="0">
                <a:latin typeface="Verdana" panose="020B0604030504040204" pitchFamily="34" charset="0"/>
                <a:ea typeface="Verdana" panose="020B0604030504040204" pitchFamily="34" charset="0"/>
                <a:cs typeface="Verdana"/>
              </a:rPr>
              <a:t>al</a:t>
            </a:r>
            <a:r>
              <a:rPr sz="2800" spc="-55" dirty="0">
                <a:latin typeface="Verdana" panose="020B0604030504040204" pitchFamily="34" charset="0"/>
                <a:ea typeface="Verdana" panose="020B0604030504040204" pitchFamily="34" charset="0"/>
                <a:cs typeface="Verdana"/>
              </a:rPr>
              <a:t> </a:t>
            </a:r>
            <a:r>
              <a:rPr sz="2800" spc="-40" dirty="0">
                <a:latin typeface="Verdana" panose="020B0604030504040204" pitchFamily="34" charset="0"/>
                <a:ea typeface="Verdana" panose="020B0604030504040204" pitchFamily="34" charset="0"/>
                <a:cs typeface="Verdana"/>
              </a:rPr>
              <a:t>vencimiento</a:t>
            </a:r>
            <a:r>
              <a:rPr sz="2800" spc="-60" dirty="0">
                <a:latin typeface="Verdana" panose="020B0604030504040204" pitchFamily="34" charset="0"/>
                <a:ea typeface="Verdana" panose="020B0604030504040204" pitchFamily="34" charset="0"/>
                <a:cs typeface="Verdana"/>
              </a:rPr>
              <a:t> </a:t>
            </a:r>
            <a:r>
              <a:rPr sz="2800" spc="65" dirty="0">
                <a:latin typeface="Verdana" panose="020B0604030504040204" pitchFamily="34" charset="0"/>
                <a:ea typeface="Verdana" panose="020B0604030504040204" pitchFamily="34" charset="0"/>
                <a:cs typeface="Verdana"/>
              </a:rPr>
              <a:t>de</a:t>
            </a:r>
            <a:r>
              <a:rPr sz="2800" spc="-60" dirty="0">
                <a:latin typeface="Verdana" panose="020B0604030504040204" pitchFamily="34" charset="0"/>
                <a:ea typeface="Verdana" panose="020B0604030504040204" pitchFamily="34" charset="0"/>
                <a:cs typeface="Verdana"/>
              </a:rPr>
              <a:t> </a:t>
            </a:r>
            <a:r>
              <a:rPr sz="2800" spc="170" dirty="0">
                <a:latin typeface="Verdana" panose="020B0604030504040204" pitchFamily="34" charset="0"/>
                <a:ea typeface="Verdana" panose="020B0604030504040204" pitchFamily="34" charset="0"/>
                <a:cs typeface="Verdana"/>
              </a:rPr>
              <a:t>cada</a:t>
            </a:r>
            <a:r>
              <a:rPr sz="2800" spc="-55" dirty="0">
                <a:latin typeface="Verdana" panose="020B0604030504040204" pitchFamily="34" charset="0"/>
                <a:ea typeface="Verdana" panose="020B0604030504040204" pitchFamily="34" charset="0"/>
                <a:cs typeface="Verdana"/>
              </a:rPr>
              <a:t> </a:t>
            </a:r>
            <a:r>
              <a:rPr sz="2800" spc="-95" dirty="0">
                <a:latin typeface="Verdana" panose="020B0604030504040204" pitchFamily="34" charset="0"/>
                <a:ea typeface="Verdana" panose="020B0604030504040204" pitchFamily="34" charset="0"/>
                <a:cs typeface="Verdana"/>
              </a:rPr>
              <a:t>ejercicio,</a:t>
            </a:r>
            <a:r>
              <a:rPr sz="2800" spc="-60" dirty="0">
                <a:latin typeface="Verdana" panose="020B0604030504040204" pitchFamily="34" charset="0"/>
                <a:ea typeface="Verdana" panose="020B0604030504040204" pitchFamily="34" charset="0"/>
                <a:cs typeface="Verdana"/>
              </a:rPr>
              <a:t> </a:t>
            </a:r>
            <a:r>
              <a:rPr sz="2800" spc="60" dirty="0">
                <a:latin typeface="Verdana" panose="020B0604030504040204" pitchFamily="34" charset="0"/>
                <a:ea typeface="Verdana" panose="020B0604030504040204" pitchFamily="34" charset="0"/>
                <a:cs typeface="Verdana"/>
              </a:rPr>
              <a:t>para</a:t>
            </a:r>
            <a:r>
              <a:rPr sz="2800" spc="-60" dirty="0">
                <a:latin typeface="Verdana" panose="020B0604030504040204" pitchFamily="34" charset="0"/>
                <a:ea typeface="Verdana" panose="020B0604030504040204" pitchFamily="34" charset="0"/>
                <a:cs typeface="Verdana"/>
              </a:rPr>
              <a:t> </a:t>
            </a:r>
            <a:r>
              <a:rPr sz="2800" spc="-50" dirty="0">
                <a:latin typeface="Verdana" panose="020B0604030504040204" pitchFamily="34" charset="0"/>
                <a:ea typeface="Verdana" panose="020B0604030504040204" pitchFamily="34" charset="0"/>
                <a:cs typeface="Verdana"/>
              </a:rPr>
              <a:t>examinar</a:t>
            </a:r>
            <a:r>
              <a:rPr sz="2800" spc="-55" dirty="0">
                <a:latin typeface="Verdana" panose="020B0604030504040204" pitchFamily="34" charset="0"/>
                <a:ea typeface="Verdana" panose="020B0604030504040204" pitchFamily="34" charset="0"/>
                <a:cs typeface="Verdana"/>
              </a:rPr>
              <a:t> </a:t>
            </a:r>
            <a:r>
              <a:rPr sz="2800" spc="5" dirty="0">
                <a:latin typeface="Verdana" panose="020B0604030504040204" pitchFamily="34" charset="0"/>
                <a:ea typeface="Verdana" panose="020B0604030504040204" pitchFamily="34" charset="0"/>
                <a:cs typeface="Verdana"/>
              </a:rPr>
              <a:t>la</a:t>
            </a:r>
            <a:r>
              <a:rPr sz="2800" spc="-60" dirty="0">
                <a:latin typeface="Verdana" panose="020B0604030504040204" pitchFamily="34" charset="0"/>
                <a:ea typeface="Verdana" panose="020B0604030504040204" pitchFamily="34" charset="0"/>
                <a:cs typeface="Verdana"/>
              </a:rPr>
              <a:t> </a:t>
            </a:r>
            <a:r>
              <a:rPr sz="2800" spc="-25" dirty="0">
                <a:latin typeface="Verdana" panose="020B0604030504040204" pitchFamily="34" charset="0"/>
                <a:ea typeface="Verdana" panose="020B0604030504040204" pitchFamily="34" charset="0"/>
                <a:cs typeface="Verdana"/>
              </a:rPr>
              <a:t>situación</a:t>
            </a:r>
            <a:r>
              <a:rPr sz="2800" spc="-60" dirty="0">
                <a:latin typeface="Verdana" panose="020B0604030504040204" pitchFamily="34" charset="0"/>
                <a:ea typeface="Verdana" panose="020B0604030504040204" pitchFamily="34" charset="0"/>
                <a:cs typeface="Verdana"/>
              </a:rPr>
              <a:t> </a:t>
            </a:r>
            <a:r>
              <a:rPr sz="2800" spc="65" dirty="0">
                <a:latin typeface="Verdana" panose="020B0604030504040204" pitchFamily="34" charset="0"/>
                <a:ea typeface="Verdana" panose="020B0604030504040204" pitchFamily="34" charset="0"/>
                <a:cs typeface="Verdana"/>
              </a:rPr>
              <a:t>de </a:t>
            </a:r>
            <a:r>
              <a:rPr sz="2800" spc="-1005" dirty="0">
                <a:latin typeface="Verdana" panose="020B0604030504040204" pitchFamily="34" charset="0"/>
                <a:ea typeface="Verdana" panose="020B0604030504040204" pitchFamily="34" charset="0"/>
                <a:cs typeface="Verdana"/>
              </a:rPr>
              <a:t> </a:t>
            </a:r>
            <a:r>
              <a:rPr sz="2800" spc="5" dirty="0">
                <a:latin typeface="Verdana" panose="020B0604030504040204" pitchFamily="34" charset="0"/>
                <a:ea typeface="Verdana" panose="020B0604030504040204" pitchFamily="34" charset="0"/>
                <a:cs typeface="Verdana"/>
              </a:rPr>
              <a:t>la </a:t>
            </a:r>
            <a:r>
              <a:rPr sz="2800" spc="-10" dirty="0">
                <a:latin typeface="Verdana" panose="020B0604030504040204" pitchFamily="34" charset="0"/>
                <a:ea typeface="Verdana" panose="020B0604030504040204" pitchFamily="34" charset="0"/>
                <a:cs typeface="Verdana"/>
              </a:rPr>
              <a:t>sociedad, designar </a:t>
            </a:r>
            <a:r>
              <a:rPr sz="2800" spc="-45" dirty="0">
                <a:latin typeface="Verdana" panose="020B0604030504040204" pitchFamily="34" charset="0"/>
                <a:ea typeface="Verdana" panose="020B0604030504040204" pitchFamily="34" charset="0"/>
                <a:cs typeface="Verdana"/>
              </a:rPr>
              <a:t>los </a:t>
            </a:r>
            <a:r>
              <a:rPr sz="2800" spc="-25" dirty="0">
                <a:latin typeface="Verdana" panose="020B0604030504040204" pitchFamily="34" charset="0"/>
                <a:ea typeface="Verdana" panose="020B0604030504040204" pitchFamily="34" charset="0"/>
                <a:cs typeface="Verdana"/>
              </a:rPr>
              <a:t>administradores </a:t>
            </a:r>
            <a:r>
              <a:rPr sz="2800" spc="-165" dirty="0">
                <a:latin typeface="Verdana" panose="020B0604030504040204" pitchFamily="34" charset="0"/>
                <a:ea typeface="Verdana" panose="020B0604030504040204" pitchFamily="34" charset="0"/>
                <a:cs typeface="Verdana"/>
              </a:rPr>
              <a:t>y </a:t>
            </a:r>
            <a:r>
              <a:rPr sz="2800" spc="75" dirty="0">
                <a:latin typeface="Verdana" panose="020B0604030504040204" pitchFamily="34" charset="0"/>
                <a:ea typeface="Verdana" panose="020B0604030504040204" pitchFamily="34" charset="0"/>
                <a:cs typeface="Verdana"/>
              </a:rPr>
              <a:t>demás </a:t>
            </a:r>
            <a:r>
              <a:rPr sz="2800" spc="-30" dirty="0">
                <a:latin typeface="Verdana" panose="020B0604030504040204" pitchFamily="34" charset="0"/>
                <a:ea typeface="Verdana" panose="020B0604030504040204" pitchFamily="34" charset="0"/>
                <a:cs typeface="Verdana"/>
              </a:rPr>
              <a:t>funcionarios </a:t>
            </a:r>
            <a:r>
              <a:rPr sz="2800" spc="65" dirty="0">
                <a:latin typeface="Verdana" panose="020B0604030504040204" pitchFamily="34" charset="0"/>
                <a:ea typeface="Verdana" panose="020B0604030504040204" pitchFamily="34" charset="0"/>
                <a:cs typeface="Verdana"/>
              </a:rPr>
              <a:t>de </a:t>
            </a:r>
            <a:r>
              <a:rPr sz="2800" spc="-45" dirty="0">
                <a:latin typeface="Verdana" panose="020B0604030504040204" pitchFamily="34" charset="0"/>
                <a:ea typeface="Verdana" panose="020B0604030504040204" pitchFamily="34" charset="0"/>
                <a:cs typeface="Verdana"/>
              </a:rPr>
              <a:t>su </a:t>
            </a:r>
            <a:r>
              <a:rPr sz="2800" spc="-50" dirty="0">
                <a:latin typeface="Verdana" panose="020B0604030504040204" pitchFamily="34" charset="0"/>
                <a:ea typeface="Verdana" panose="020B0604030504040204" pitchFamily="34" charset="0"/>
                <a:cs typeface="Verdana"/>
              </a:rPr>
              <a:t>elección, </a:t>
            </a:r>
            <a:r>
              <a:rPr sz="2800" spc="-45" dirty="0">
                <a:latin typeface="Verdana" panose="020B0604030504040204" pitchFamily="34" charset="0"/>
                <a:ea typeface="Verdana" panose="020B0604030504040204" pitchFamily="34" charset="0"/>
                <a:cs typeface="Verdana"/>
              </a:rPr>
              <a:t> determinar </a:t>
            </a:r>
            <a:r>
              <a:rPr sz="2800" dirty="0">
                <a:latin typeface="Verdana" panose="020B0604030504040204" pitchFamily="34" charset="0"/>
                <a:ea typeface="Verdana" panose="020B0604030504040204" pitchFamily="34" charset="0"/>
                <a:cs typeface="Verdana"/>
              </a:rPr>
              <a:t>las </a:t>
            </a:r>
            <a:r>
              <a:rPr sz="2800" spc="-35" dirty="0">
                <a:latin typeface="Verdana" panose="020B0604030504040204" pitchFamily="34" charset="0"/>
                <a:ea typeface="Verdana" panose="020B0604030504040204" pitchFamily="34" charset="0"/>
                <a:cs typeface="Verdana"/>
              </a:rPr>
              <a:t>directrices </a:t>
            </a:r>
            <a:r>
              <a:rPr sz="2800" spc="55" dirty="0">
                <a:latin typeface="Verdana" panose="020B0604030504040204" pitchFamily="34" charset="0"/>
                <a:ea typeface="Verdana" panose="020B0604030504040204" pitchFamily="34" charset="0"/>
                <a:cs typeface="Verdana"/>
              </a:rPr>
              <a:t>económicas </a:t>
            </a:r>
            <a:r>
              <a:rPr sz="2800" spc="65" dirty="0">
                <a:latin typeface="Verdana" panose="020B0604030504040204" pitchFamily="34" charset="0"/>
                <a:ea typeface="Verdana" panose="020B0604030504040204" pitchFamily="34" charset="0"/>
                <a:cs typeface="Verdana"/>
              </a:rPr>
              <a:t>de </a:t>
            </a:r>
            <a:r>
              <a:rPr sz="2800" spc="5" dirty="0">
                <a:latin typeface="Verdana" panose="020B0604030504040204" pitchFamily="34" charset="0"/>
                <a:ea typeface="Verdana" panose="020B0604030504040204" pitchFamily="34" charset="0"/>
                <a:cs typeface="Verdana"/>
              </a:rPr>
              <a:t>la </a:t>
            </a:r>
            <a:r>
              <a:rPr sz="2800" dirty="0">
                <a:latin typeface="Verdana" panose="020B0604030504040204" pitchFamily="34" charset="0"/>
                <a:ea typeface="Verdana" panose="020B0604030504040204" pitchFamily="34" charset="0"/>
                <a:cs typeface="Verdana"/>
              </a:rPr>
              <a:t>compañía, </a:t>
            </a:r>
            <a:r>
              <a:rPr sz="2800" spc="-15" dirty="0">
                <a:latin typeface="Verdana" panose="020B0604030504040204" pitchFamily="34" charset="0"/>
                <a:ea typeface="Verdana" panose="020B0604030504040204" pitchFamily="34" charset="0"/>
                <a:cs typeface="Verdana"/>
              </a:rPr>
              <a:t>considerar </a:t>
            </a:r>
            <a:r>
              <a:rPr sz="2800" dirty="0">
                <a:latin typeface="Verdana" panose="020B0604030504040204" pitchFamily="34" charset="0"/>
                <a:ea typeface="Verdana" panose="020B0604030504040204" pitchFamily="34" charset="0"/>
                <a:cs typeface="Verdana"/>
              </a:rPr>
              <a:t>las </a:t>
            </a:r>
            <a:r>
              <a:rPr sz="2800" spc="10" dirty="0">
                <a:latin typeface="Verdana" panose="020B0604030504040204" pitchFamily="34" charset="0"/>
                <a:ea typeface="Verdana" panose="020B0604030504040204" pitchFamily="34" charset="0"/>
                <a:cs typeface="Verdana"/>
              </a:rPr>
              <a:t>cuentas </a:t>
            </a:r>
            <a:r>
              <a:rPr sz="2800" spc="-165" dirty="0">
                <a:latin typeface="Verdana" panose="020B0604030504040204" pitchFamily="34" charset="0"/>
                <a:ea typeface="Verdana" panose="020B0604030504040204" pitchFamily="34" charset="0"/>
                <a:cs typeface="Verdana"/>
              </a:rPr>
              <a:t>y </a:t>
            </a:r>
            <a:r>
              <a:rPr sz="2800" spc="-160" dirty="0">
                <a:latin typeface="Verdana" panose="020B0604030504040204" pitchFamily="34" charset="0"/>
                <a:ea typeface="Verdana" panose="020B0604030504040204" pitchFamily="34" charset="0"/>
                <a:cs typeface="Verdana"/>
              </a:rPr>
              <a:t> </a:t>
            </a:r>
            <a:r>
              <a:rPr sz="2800" spc="55" dirty="0">
                <a:latin typeface="Verdana" panose="020B0604030504040204" pitchFamily="34" charset="0"/>
                <a:ea typeface="Verdana" panose="020B0604030504040204" pitchFamily="34" charset="0"/>
                <a:cs typeface="Verdana"/>
              </a:rPr>
              <a:t>balances</a:t>
            </a:r>
            <a:r>
              <a:rPr sz="2800" spc="-130" dirty="0">
                <a:latin typeface="Verdana" panose="020B0604030504040204" pitchFamily="34" charset="0"/>
                <a:ea typeface="Verdana" panose="020B0604030504040204" pitchFamily="34" charset="0"/>
                <a:cs typeface="Verdana"/>
              </a:rPr>
              <a:t> </a:t>
            </a:r>
            <a:r>
              <a:rPr sz="2800" spc="-10" dirty="0">
                <a:latin typeface="Verdana" panose="020B0604030504040204" pitchFamily="34" charset="0"/>
                <a:ea typeface="Verdana" panose="020B0604030504040204" pitchFamily="34" charset="0"/>
                <a:cs typeface="Verdana"/>
              </a:rPr>
              <a:t>del</a:t>
            </a:r>
            <a:r>
              <a:rPr sz="2800" spc="-130" dirty="0">
                <a:latin typeface="Verdana" panose="020B0604030504040204" pitchFamily="34" charset="0"/>
                <a:ea typeface="Verdana" panose="020B0604030504040204" pitchFamily="34" charset="0"/>
                <a:cs typeface="Verdana"/>
              </a:rPr>
              <a:t> </a:t>
            </a:r>
            <a:r>
              <a:rPr sz="2800" spc="-75" dirty="0">
                <a:latin typeface="Verdana" panose="020B0604030504040204" pitchFamily="34" charset="0"/>
                <a:ea typeface="Verdana" panose="020B0604030504040204" pitchFamily="34" charset="0"/>
                <a:cs typeface="Verdana"/>
              </a:rPr>
              <a:t>último</a:t>
            </a:r>
            <a:r>
              <a:rPr sz="2800" spc="-125" dirty="0">
                <a:latin typeface="Verdana" panose="020B0604030504040204" pitchFamily="34" charset="0"/>
                <a:ea typeface="Verdana" panose="020B0604030504040204" pitchFamily="34" charset="0"/>
                <a:cs typeface="Verdana"/>
              </a:rPr>
              <a:t> </a:t>
            </a:r>
            <a:r>
              <a:rPr sz="2800" spc="-95" dirty="0">
                <a:latin typeface="Verdana" panose="020B0604030504040204" pitchFamily="34" charset="0"/>
                <a:ea typeface="Verdana" panose="020B0604030504040204" pitchFamily="34" charset="0"/>
                <a:cs typeface="Verdana"/>
              </a:rPr>
              <a:t>ejercicio,</a:t>
            </a:r>
            <a:r>
              <a:rPr sz="2800" spc="-130" dirty="0">
                <a:latin typeface="Verdana" panose="020B0604030504040204" pitchFamily="34" charset="0"/>
                <a:ea typeface="Verdana" panose="020B0604030504040204" pitchFamily="34" charset="0"/>
                <a:cs typeface="Verdana"/>
              </a:rPr>
              <a:t> </a:t>
            </a:r>
            <a:r>
              <a:rPr sz="2800" spc="-85" dirty="0">
                <a:latin typeface="Verdana" panose="020B0604030504040204" pitchFamily="34" charset="0"/>
                <a:ea typeface="Verdana" panose="020B0604030504040204" pitchFamily="34" charset="0"/>
                <a:cs typeface="Verdana"/>
              </a:rPr>
              <a:t>resolver</a:t>
            </a:r>
            <a:r>
              <a:rPr sz="2800" spc="-125" dirty="0">
                <a:latin typeface="Verdana" panose="020B0604030504040204" pitchFamily="34" charset="0"/>
                <a:ea typeface="Verdana" panose="020B0604030504040204" pitchFamily="34" charset="0"/>
                <a:cs typeface="Verdana"/>
              </a:rPr>
              <a:t> </a:t>
            </a:r>
            <a:r>
              <a:rPr sz="2800" spc="-10" dirty="0">
                <a:latin typeface="Verdana" panose="020B0604030504040204" pitchFamily="34" charset="0"/>
                <a:ea typeface="Verdana" panose="020B0604030504040204" pitchFamily="34" charset="0"/>
                <a:cs typeface="Verdana"/>
              </a:rPr>
              <a:t>sobre</a:t>
            </a:r>
            <a:r>
              <a:rPr sz="2800" spc="-130" dirty="0">
                <a:latin typeface="Verdana" panose="020B0604030504040204" pitchFamily="34" charset="0"/>
                <a:ea typeface="Verdana" panose="020B0604030504040204" pitchFamily="34" charset="0"/>
                <a:cs typeface="Verdana"/>
              </a:rPr>
              <a:t> </a:t>
            </a:r>
            <a:r>
              <a:rPr sz="2800" spc="5" dirty="0">
                <a:latin typeface="Verdana" panose="020B0604030504040204" pitchFamily="34" charset="0"/>
                <a:ea typeface="Verdana" panose="020B0604030504040204" pitchFamily="34" charset="0"/>
                <a:cs typeface="Verdana"/>
              </a:rPr>
              <a:t>la</a:t>
            </a:r>
            <a:r>
              <a:rPr sz="2800" spc="-130" dirty="0">
                <a:latin typeface="Verdana" panose="020B0604030504040204" pitchFamily="34" charset="0"/>
                <a:ea typeface="Verdana" panose="020B0604030504040204" pitchFamily="34" charset="0"/>
                <a:cs typeface="Verdana"/>
              </a:rPr>
              <a:t> </a:t>
            </a:r>
            <a:r>
              <a:rPr sz="2800" spc="-45" dirty="0">
                <a:latin typeface="Verdana" panose="020B0604030504040204" pitchFamily="34" charset="0"/>
                <a:ea typeface="Verdana" panose="020B0604030504040204" pitchFamily="34" charset="0"/>
                <a:cs typeface="Verdana"/>
              </a:rPr>
              <a:t>distribución</a:t>
            </a:r>
            <a:r>
              <a:rPr sz="2800" spc="-125" dirty="0">
                <a:latin typeface="Verdana" panose="020B0604030504040204" pitchFamily="34" charset="0"/>
                <a:ea typeface="Verdana" panose="020B0604030504040204" pitchFamily="34" charset="0"/>
                <a:cs typeface="Verdana"/>
              </a:rPr>
              <a:t> </a:t>
            </a:r>
            <a:r>
              <a:rPr sz="2800" spc="65" dirty="0">
                <a:latin typeface="Verdana" panose="020B0604030504040204" pitchFamily="34" charset="0"/>
                <a:ea typeface="Verdana" panose="020B0604030504040204" pitchFamily="34" charset="0"/>
                <a:cs typeface="Verdana"/>
              </a:rPr>
              <a:t>de</a:t>
            </a:r>
            <a:r>
              <a:rPr sz="2800" spc="-130" dirty="0">
                <a:latin typeface="Verdana" panose="020B0604030504040204" pitchFamily="34" charset="0"/>
                <a:ea typeface="Verdana" panose="020B0604030504040204" pitchFamily="34" charset="0"/>
                <a:cs typeface="Verdana"/>
              </a:rPr>
              <a:t> </a:t>
            </a:r>
            <a:r>
              <a:rPr sz="2800" spc="-35" dirty="0">
                <a:latin typeface="Verdana" panose="020B0604030504040204" pitchFamily="34" charset="0"/>
                <a:ea typeface="Verdana" panose="020B0604030504040204" pitchFamily="34" charset="0"/>
                <a:cs typeface="Verdana"/>
              </a:rPr>
              <a:t>utilidades</a:t>
            </a:r>
            <a:r>
              <a:rPr sz="2800" spc="-125" dirty="0">
                <a:latin typeface="Verdana" panose="020B0604030504040204" pitchFamily="34" charset="0"/>
                <a:ea typeface="Verdana" panose="020B0604030504040204" pitchFamily="34" charset="0"/>
                <a:cs typeface="Verdana"/>
              </a:rPr>
              <a:t> </a:t>
            </a:r>
            <a:r>
              <a:rPr sz="2800" spc="-165" dirty="0">
                <a:latin typeface="Verdana" panose="020B0604030504040204" pitchFamily="34" charset="0"/>
                <a:ea typeface="Verdana" panose="020B0604030504040204" pitchFamily="34" charset="0"/>
                <a:cs typeface="Verdana"/>
              </a:rPr>
              <a:t>y</a:t>
            </a:r>
            <a:r>
              <a:rPr sz="2800" spc="-130" dirty="0">
                <a:latin typeface="Verdana" panose="020B0604030504040204" pitchFamily="34" charset="0"/>
                <a:ea typeface="Verdana" panose="020B0604030504040204" pitchFamily="34" charset="0"/>
                <a:cs typeface="Verdana"/>
              </a:rPr>
              <a:t> </a:t>
            </a:r>
            <a:r>
              <a:rPr sz="2800" spc="40" dirty="0">
                <a:latin typeface="Verdana" panose="020B0604030504040204" pitchFamily="34" charset="0"/>
                <a:ea typeface="Verdana" panose="020B0604030504040204" pitchFamily="34" charset="0"/>
                <a:cs typeface="Verdana"/>
              </a:rPr>
              <a:t>acordar </a:t>
            </a:r>
            <a:r>
              <a:rPr sz="2800" spc="-1005" dirty="0">
                <a:latin typeface="Verdana" panose="020B0604030504040204" pitchFamily="34" charset="0"/>
                <a:ea typeface="Verdana" panose="020B0604030504040204" pitchFamily="34" charset="0"/>
                <a:cs typeface="Verdana"/>
              </a:rPr>
              <a:t> </a:t>
            </a:r>
            <a:r>
              <a:rPr sz="2800" spc="30" dirty="0">
                <a:latin typeface="Verdana" panose="020B0604030504040204" pitchFamily="34" charset="0"/>
                <a:ea typeface="Verdana" panose="020B0604030504040204" pitchFamily="34" charset="0"/>
                <a:cs typeface="Verdana"/>
              </a:rPr>
              <a:t>todas</a:t>
            </a:r>
            <a:r>
              <a:rPr sz="2800" spc="-150" dirty="0">
                <a:latin typeface="Verdana" panose="020B0604030504040204" pitchFamily="34" charset="0"/>
                <a:ea typeface="Verdana" panose="020B0604030504040204" pitchFamily="34" charset="0"/>
                <a:cs typeface="Verdana"/>
              </a:rPr>
              <a:t> </a:t>
            </a:r>
            <a:r>
              <a:rPr sz="2800" dirty="0">
                <a:latin typeface="Verdana" panose="020B0604030504040204" pitchFamily="34" charset="0"/>
                <a:ea typeface="Verdana" panose="020B0604030504040204" pitchFamily="34" charset="0"/>
                <a:cs typeface="Verdana"/>
              </a:rPr>
              <a:t>las</a:t>
            </a:r>
            <a:r>
              <a:rPr sz="2800" spc="-150" dirty="0">
                <a:latin typeface="Verdana" panose="020B0604030504040204" pitchFamily="34" charset="0"/>
                <a:ea typeface="Verdana" panose="020B0604030504040204" pitchFamily="34" charset="0"/>
                <a:cs typeface="Verdana"/>
              </a:rPr>
              <a:t> </a:t>
            </a:r>
            <a:r>
              <a:rPr sz="2800" spc="-10" dirty="0">
                <a:latin typeface="Verdana" panose="020B0604030504040204" pitchFamily="34" charset="0"/>
                <a:ea typeface="Verdana" panose="020B0604030504040204" pitchFamily="34" charset="0"/>
                <a:cs typeface="Verdana"/>
              </a:rPr>
              <a:t>providencias</a:t>
            </a:r>
            <a:r>
              <a:rPr sz="2800" spc="-150" dirty="0">
                <a:latin typeface="Verdana" panose="020B0604030504040204" pitchFamily="34" charset="0"/>
                <a:ea typeface="Verdana" panose="020B0604030504040204" pitchFamily="34" charset="0"/>
                <a:cs typeface="Verdana"/>
              </a:rPr>
              <a:t> </a:t>
            </a:r>
            <a:r>
              <a:rPr sz="2800" spc="-50" dirty="0">
                <a:latin typeface="Verdana" panose="020B0604030504040204" pitchFamily="34" charset="0"/>
                <a:ea typeface="Verdana" panose="020B0604030504040204" pitchFamily="34" charset="0"/>
                <a:cs typeface="Verdana"/>
              </a:rPr>
              <a:t>tendientes</a:t>
            </a:r>
            <a:r>
              <a:rPr sz="2800" spc="-150" dirty="0">
                <a:latin typeface="Verdana" panose="020B0604030504040204" pitchFamily="34" charset="0"/>
                <a:ea typeface="Verdana" panose="020B0604030504040204" pitchFamily="34" charset="0"/>
                <a:cs typeface="Verdana"/>
              </a:rPr>
              <a:t> </a:t>
            </a:r>
            <a:r>
              <a:rPr sz="2800" spc="175" dirty="0">
                <a:latin typeface="Verdana" panose="020B0604030504040204" pitchFamily="34" charset="0"/>
                <a:ea typeface="Verdana" panose="020B0604030504040204" pitchFamily="34" charset="0"/>
                <a:cs typeface="Verdana"/>
              </a:rPr>
              <a:t>a</a:t>
            </a:r>
            <a:r>
              <a:rPr sz="2800" spc="-150" dirty="0">
                <a:latin typeface="Verdana" panose="020B0604030504040204" pitchFamily="34" charset="0"/>
                <a:ea typeface="Verdana" panose="020B0604030504040204" pitchFamily="34" charset="0"/>
                <a:cs typeface="Verdana"/>
              </a:rPr>
              <a:t> </a:t>
            </a:r>
            <a:r>
              <a:rPr sz="2800" spc="-10" dirty="0">
                <a:latin typeface="Verdana" panose="020B0604030504040204" pitchFamily="34" charset="0"/>
                <a:ea typeface="Verdana" panose="020B0604030504040204" pitchFamily="34" charset="0"/>
                <a:cs typeface="Verdana"/>
              </a:rPr>
              <a:t>asegurar</a:t>
            </a:r>
            <a:r>
              <a:rPr sz="2800" spc="-145" dirty="0">
                <a:latin typeface="Verdana" panose="020B0604030504040204" pitchFamily="34" charset="0"/>
                <a:ea typeface="Verdana" panose="020B0604030504040204" pitchFamily="34" charset="0"/>
                <a:cs typeface="Verdana"/>
              </a:rPr>
              <a:t> </a:t>
            </a:r>
            <a:r>
              <a:rPr sz="2800" spc="-70" dirty="0">
                <a:latin typeface="Verdana" panose="020B0604030504040204" pitchFamily="34" charset="0"/>
                <a:ea typeface="Verdana" panose="020B0604030504040204" pitchFamily="34" charset="0"/>
                <a:cs typeface="Verdana"/>
              </a:rPr>
              <a:t>el</a:t>
            </a:r>
            <a:r>
              <a:rPr sz="2800" spc="-150" dirty="0">
                <a:latin typeface="Verdana" panose="020B0604030504040204" pitchFamily="34" charset="0"/>
                <a:ea typeface="Verdana" panose="020B0604030504040204" pitchFamily="34" charset="0"/>
                <a:cs typeface="Verdana"/>
              </a:rPr>
              <a:t> </a:t>
            </a:r>
            <a:r>
              <a:rPr sz="2800" spc="-20" dirty="0">
                <a:latin typeface="Verdana" panose="020B0604030504040204" pitchFamily="34" charset="0"/>
                <a:ea typeface="Verdana" panose="020B0604030504040204" pitchFamily="34" charset="0"/>
                <a:cs typeface="Verdana"/>
              </a:rPr>
              <a:t>cumplimiento</a:t>
            </a:r>
            <a:r>
              <a:rPr sz="2800" spc="-150" dirty="0">
                <a:latin typeface="Verdana" panose="020B0604030504040204" pitchFamily="34" charset="0"/>
                <a:ea typeface="Verdana" panose="020B0604030504040204" pitchFamily="34" charset="0"/>
                <a:cs typeface="Verdana"/>
              </a:rPr>
              <a:t> </a:t>
            </a:r>
            <a:r>
              <a:rPr sz="2800" spc="-10" dirty="0">
                <a:latin typeface="Verdana" panose="020B0604030504040204" pitchFamily="34" charset="0"/>
                <a:ea typeface="Verdana" panose="020B0604030504040204" pitchFamily="34" charset="0"/>
                <a:cs typeface="Verdana"/>
              </a:rPr>
              <a:t>del</a:t>
            </a:r>
            <a:r>
              <a:rPr sz="2800" spc="-150" dirty="0">
                <a:latin typeface="Verdana" panose="020B0604030504040204" pitchFamily="34" charset="0"/>
                <a:ea typeface="Verdana" panose="020B0604030504040204" pitchFamily="34" charset="0"/>
                <a:cs typeface="Verdana"/>
              </a:rPr>
              <a:t> </a:t>
            </a:r>
            <a:r>
              <a:rPr sz="2800" spc="-50" dirty="0">
                <a:latin typeface="Verdana" panose="020B0604030504040204" pitchFamily="34" charset="0"/>
                <a:ea typeface="Verdana" panose="020B0604030504040204" pitchFamily="34" charset="0"/>
                <a:cs typeface="Verdana"/>
              </a:rPr>
              <a:t>objeto</a:t>
            </a:r>
            <a:r>
              <a:rPr sz="2800" spc="-150" dirty="0">
                <a:latin typeface="Verdana" panose="020B0604030504040204" pitchFamily="34" charset="0"/>
                <a:ea typeface="Verdana" panose="020B0604030504040204" pitchFamily="34" charset="0"/>
                <a:cs typeface="Verdana"/>
              </a:rPr>
              <a:t> </a:t>
            </a:r>
            <a:r>
              <a:rPr sz="2800" spc="-45" dirty="0">
                <a:latin typeface="Verdana" panose="020B0604030504040204" pitchFamily="34" charset="0"/>
                <a:ea typeface="Verdana" panose="020B0604030504040204" pitchFamily="34" charset="0"/>
                <a:cs typeface="Verdana"/>
              </a:rPr>
              <a:t>social.</a:t>
            </a:r>
            <a:endParaRPr sz="2800" dirty="0">
              <a:latin typeface="Verdana" panose="020B0604030504040204" pitchFamily="34" charset="0"/>
              <a:ea typeface="Verdana" panose="020B0604030504040204" pitchFamily="34" charset="0"/>
              <a:cs typeface="Verdana"/>
            </a:endParaRPr>
          </a:p>
          <a:p>
            <a:pPr marL="12700">
              <a:lnSpc>
                <a:spcPct val="100000"/>
              </a:lnSpc>
              <a:spcBef>
                <a:spcPts val="869"/>
              </a:spcBef>
            </a:pPr>
            <a:endParaRPr sz="2800" dirty="0">
              <a:latin typeface="Verdana" panose="020B0604030504040204" pitchFamily="34" charset="0"/>
              <a:ea typeface="Verdana" panose="020B0604030504040204" pitchFamily="34" charset="0"/>
              <a:cs typeface="Verdana"/>
            </a:endParaRPr>
          </a:p>
        </p:txBody>
      </p:sp>
      <p:grpSp>
        <p:nvGrpSpPr>
          <p:cNvPr id="4" name="Grupo 3">
            <a:extLst>
              <a:ext uri="{FF2B5EF4-FFF2-40B4-BE49-F238E27FC236}">
                <a16:creationId xmlns:a16="http://schemas.microsoft.com/office/drawing/2014/main" id="{6756D48B-4556-45EF-84F3-451FF329625F}"/>
              </a:ext>
            </a:extLst>
          </p:cNvPr>
          <p:cNvGrpSpPr/>
          <p:nvPr/>
        </p:nvGrpSpPr>
        <p:grpSpPr>
          <a:xfrm>
            <a:off x="2133600" y="1638300"/>
            <a:ext cx="9525000" cy="992160"/>
            <a:chOff x="0" y="12869"/>
            <a:chExt cx="9525000" cy="992160"/>
          </a:xfrm>
          <a:scene3d>
            <a:camera prst="orthographicFront"/>
            <a:lightRig rig="threePt" dir="t">
              <a:rot lat="0" lon="0" rev="7500000"/>
            </a:lightRig>
          </a:scene3d>
        </p:grpSpPr>
        <p:sp>
          <p:nvSpPr>
            <p:cNvPr id="5" name="Rectángulo: esquinas redondeadas 4">
              <a:extLst>
                <a:ext uri="{FF2B5EF4-FFF2-40B4-BE49-F238E27FC236}">
                  <a16:creationId xmlns:a16="http://schemas.microsoft.com/office/drawing/2014/main" id="{0082D9B6-3CBD-2E5E-3847-841F11A7D9FC}"/>
                </a:ext>
              </a:extLst>
            </p:cNvPr>
            <p:cNvSpPr/>
            <p:nvPr/>
          </p:nvSpPr>
          <p:spPr>
            <a:xfrm>
              <a:off x="0" y="12869"/>
              <a:ext cx="9525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6" name="Rectángulo: esquinas redondeadas 4">
              <a:extLst>
                <a:ext uri="{FF2B5EF4-FFF2-40B4-BE49-F238E27FC236}">
                  <a16:creationId xmlns:a16="http://schemas.microsoft.com/office/drawing/2014/main" id="{7FC09423-5985-DE39-8E25-64C05FA4B169}"/>
                </a:ext>
              </a:extLst>
            </p:cNvPr>
            <p:cNvSpPr txBox="1"/>
            <p:nvPr/>
          </p:nvSpPr>
          <p:spPr>
            <a:xfrm>
              <a:off x="48433" y="61302"/>
              <a:ext cx="9428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s-CO" sz="3600" b="1" kern="1200" dirty="0"/>
                <a:t>1. Tipos de Reuniones</a:t>
              </a:r>
              <a:endParaRPr lang="es-CO" sz="3600" kern="1200" dirty="0"/>
            </a:p>
          </p:txBody>
        </p:sp>
      </p:grpSp>
    </p:spTree>
    <p:extLst>
      <p:ext uri="{BB962C8B-B14F-4D97-AF65-F5344CB8AC3E}">
        <p14:creationId xmlns:p14="http://schemas.microsoft.com/office/powerpoint/2010/main" val="37869251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182033" y="2678893"/>
            <a:ext cx="13743767" cy="2939330"/>
          </a:xfrm>
          <a:prstGeom prst="rect">
            <a:avLst/>
          </a:prstGeom>
        </p:spPr>
        <p:txBody>
          <a:bodyPr vert="horz" wrap="square" lIns="0" tIns="214629" rIns="0" bIns="0" rtlCol="0">
            <a:spAutoFit/>
          </a:bodyPr>
          <a:lstStyle/>
          <a:p>
            <a:pPr marL="12700" marR="6350" algn="just">
              <a:lnSpc>
                <a:spcPct val="125000"/>
              </a:lnSpc>
              <a:spcBef>
                <a:spcPts val="100"/>
              </a:spcBef>
            </a:pPr>
            <a:r>
              <a:rPr lang="es-ES" sz="2800" b="1" u="sng" spc="25" dirty="0">
                <a:latin typeface="Verdana" panose="020B0604030504040204" pitchFamily="34" charset="0"/>
                <a:ea typeface="Verdana" panose="020B0604030504040204" pitchFamily="34" charset="0"/>
                <a:cs typeface="Lucida Sans Unicode"/>
              </a:rPr>
              <a:t>Reuniones</a:t>
            </a:r>
            <a:r>
              <a:rPr lang="es-ES" sz="2800" b="1" u="sng" spc="30" dirty="0">
                <a:latin typeface="Verdana" panose="020B0604030504040204" pitchFamily="34" charset="0"/>
                <a:ea typeface="Verdana" panose="020B0604030504040204" pitchFamily="34" charset="0"/>
                <a:cs typeface="Lucida Sans Unicode"/>
              </a:rPr>
              <a:t> </a:t>
            </a:r>
            <a:r>
              <a:rPr lang="es-ES" sz="2800" b="1" u="sng" spc="-10" dirty="0">
                <a:latin typeface="Verdana" panose="020B0604030504040204" pitchFamily="34" charset="0"/>
                <a:ea typeface="Verdana" panose="020B0604030504040204" pitchFamily="34" charset="0"/>
                <a:cs typeface="Lucida Sans Unicode"/>
              </a:rPr>
              <a:t>Extraordinarias</a:t>
            </a:r>
            <a:r>
              <a:rPr lang="es-ES" sz="2800" spc="-10" dirty="0">
                <a:latin typeface="Verdana" panose="020B0604030504040204" pitchFamily="34" charset="0"/>
                <a:ea typeface="Verdana" panose="020B0604030504040204" pitchFamily="34" charset="0"/>
                <a:cs typeface="Lucida Sans Unicode"/>
              </a:rPr>
              <a:t>:</a:t>
            </a:r>
            <a:r>
              <a:rPr lang="es-ES" sz="2800" spc="-5" dirty="0">
                <a:latin typeface="Verdana" panose="020B0604030504040204" pitchFamily="34" charset="0"/>
                <a:ea typeface="Verdana" panose="020B0604030504040204" pitchFamily="34" charset="0"/>
                <a:cs typeface="Lucida Sans Unicode"/>
              </a:rPr>
              <a:t> </a:t>
            </a:r>
            <a:r>
              <a:rPr lang="es-ES" sz="2800" spc="-85" dirty="0">
                <a:latin typeface="Verdana" panose="020B0604030504040204" pitchFamily="34" charset="0"/>
                <a:ea typeface="Verdana" panose="020B0604030504040204" pitchFamily="34" charset="0"/>
                <a:cs typeface="Verdana"/>
              </a:rPr>
              <a:t>Las</a:t>
            </a:r>
            <a:r>
              <a:rPr lang="es-ES" sz="2800" spc="-80" dirty="0">
                <a:latin typeface="Verdana" panose="020B0604030504040204" pitchFamily="34" charset="0"/>
                <a:ea typeface="Verdana" panose="020B0604030504040204" pitchFamily="34" charset="0"/>
                <a:cs typeface="Verdana"/>
              </a:rPr>
              <a:t> </a:t>
            </a:r>
            <a:r>
              <a:rPr lang="es-ES" sz="2800" spc="-60" dirty="0">
                <a:latin typeface="Verdana" panose="020B0604030504040204" pitchFamily="34" charset="0"/>
                <a:ea typeface="Verdana" panose="020B0604030504040204" pitchFamily="34" charset="0"/>
                <a:cs typeface="Verdana"/>
              </a:rPr>
              <a:t>reuniones</a:t>
            </a:r>
            <a:r>
              <a:rPr lang="es-ES" sz="2800" spc="-55" dirty="0">
                <a:latin typeface="Verdana" panose="020B0604030504040204" pitchFamily="34" charset="0"/>
                <a:ea typeface="Verdana" panose="020B0604030504040204" pitchFamily="34" charset="0"/>
                <a:cs typeface="Verdana"/>
              </a:rPr>
              <a:t> </a:t>
            </a:r>
            <a:r>
              <a:rPr lang="es-ES" sz="2800" spc="-65" dirty="0">
                <a:latin typeface="Verdana" panose="020B0604030504040204" pitchFamily="34" charset="0"/>
                <a:ea typeface="Verdana" panose="020B0604030504040204" pitchFamily="34" charset="0"/>
                <a:cs typeface="Verdana"/>
              </a:rPr>
              <a:t>extraordinarias</a:t>
            </a:r>
            <a:r>
              <a:rPr lang="es-ES" sz="2800" spc="-60" dirty="0">
                <a:latin typeface="Verdana" panose="020B0604030504040204" pitchFamily="34" charset="0"/>
                <a:ea typeface="Verdana" panose="020B0604030504040204" pitchFamily="34" charset="0"/>
                <a:cs typeface="Verdana"/>
              </a:rPr>
              <a:t> </a:t>
            </a:r>
            <a:r>
              <a:rPr lang="es-ES" sz="2800" spc="65" dirty="0">
                <a:latin typeface="Verdana" panose="020B0604030504040204" pitchFamily="34" charset="0"/>
                <a:ea typeface="Verdana" panose="020B0604030504040204" pitchFamily="34" charset="0"/>
                <a:cs typeface="Verdana"/>
              </a:rPr>
              <a:t>de</a:t>
            </a:r>
            <a:r>
              <a:rPr lang="es-ES" sz="2800" spc="70" dirty="0">
                <a:latin typeface="Verdana" panose="020B0604030504040204" pitchFamily="34" charset="0"/>
                <a:ea typeface="Verdana" panose="020B0604030504040204" pitchFamily="34" charset="0"/>
                <a:cs typeface="Verdana"/>
              </a:rPr>
              <a:t> </a:t>
            </a:r>
            <a:r>
              <a:rPr lang="es-ES" sz="2800" spc="5" dirty="0">
                <a:latin typeface="Verdana" panose="020B0604030504040204" pitchFamily="34" charset="0"/>
                <a:ea typeface="Verdana" panose="020B0604030504040204" pitchFamily="34" charset="0"/>
                <a:cs typeface="Verdana"/>
              </a:rPr>
              <a:t>la</a:t>
            </a:r>
            <a:r>
              <a:rPr lang="es-ES" sz="2800" spc="10" dirty="0">
                <a:latin typeface="Verdana" panose="020B0604030504040204" pitchFamily="34" charset="0"/>
                <a:ea typeface="Verdana" panose="020B0604030504040204" pitchFamily="34" charset="0"/>
                <a:cs typeface="Verdana"/>
              </a:rPr>
              <a:t> </a:t>
            </a:r>
            <a:r>
              <a:rPr lang="es-ES" sz="2800" spc="70" dirty="0">
                <a:latin typeface="Verdana" panose="020B0604030504040204" pitchFamily="34" charset="0"/>
                <a:ea typeface="Verdana" panose="020B0604030504040204" pitchFamily="34" charset="0"/>
                <a:cs typeface="Verdana"/>
              </a:rPr>
              <a:t>asamblea</a:t>
            </a:r>
            <a:r>
              <a:rPr lang="es-ES" sz="2800" spc="75" dirty="0">
                <a:latin typeface="Verdana" panose="020B0604030504040204" pitchFamily="34" charset="0"/>
                <a:ea typeface="Verdana" panose="020B0604030504040204" pitchFamily="34" charset="0"/>
                <a:cs typeface="Verdana"/>
              </a:rPr>
              <a:t> </a:t>
            </a:r>
            <a:r>
              <a:rPr lang="es-ES" sz="2800" spc="5" dirty="0">
                <a:latin typeface="Verdana" panose="020B0604030504040204" pitchFamily="34" charset="0"/>
                <a:ea typeface="Verdana" panose="020B0604030504040204" pitchFamily="34" charset="0"/>
                <a:cs typeface="Verdana"/>
              </a:rPr>
              <a:t>se </a:t>
            </a:r>
            <a:r>
              <a:rPr lang="es-ES" sz="2800" spc="10" dirty="0">
                <a:latin typeface="Verdana" panose="020B0604030504040204" pitchFamily="34" charset="0"/>
                <a:ea typeface="Verdana" panose="020B0604030504040204" pitchFamily="34" charset="0"/>
                <a:cs typeface="Verdana"/>
              </a:rPr>
              <a:t> </a:t>
            </a:r>
            <a:r>
              <a:rPr lang="es-ES" sz="2800" dirty="0">
                <a:latin typeface="Verdana" panose="020B0604030504040204" pitchFamily="34" charset="0"/>
                <a:ea typeface="Verdana" panose="020B0604030504040204" pitchFamily="34" charset="0"/>
                <a:cs typeface="Verdana"/>
              </a:rPr>
              <a:t>efectuarán</a:t>
            </a:r>
            <a:r>
              <a:rPr lang="es-ES" sz="2800" spc="5" dirty="0">
                <a:latin typeface="Verdana" panose="020B0604030504040204" pitchFamily="34" charset="0"/>
                <a:ea typeface="Verdana" panose="020B0604030504040204" pitchFamily="34" charset="0"/>
                <a:cs typeface="Verdana"/>
              </a:rPr>
              <a:t> </a:t>
            </a:r>
            <a:r>
              <a:rPr lang="es-ES" sz="2800" spc="65" dirty="0">
                <a:latin typeface="Verdana" panose="020B0604030504040204" pitchFamily="34" charset="0"/>
                <a:ea typeface="Verdana" panose="020B0604030504040204" pitchFamily="34" charset="0"/>
                <a:cs typeface="Verdana"/>
              </a:rPr>
              <a:t>cuando </a:t>
            </a:r>
            <a:r>
              <a:rPr lang="es-ES" sz="2800" spc="-55" dirty="0">
                <a:latin typeface="Verdana" panose="020B0604030504040204" pitchFamily="34" charset="0"/>
                <a:ea typeface="Verdana" panose="020B0604030504040204" pitchFamily="34" charset="0"/>
                <a:cs typeface="Verdana"/>
              </a:rPr>
              <a:t>lo</a:t>
            </a:r>
            <a:r>
              <a:rPr lang="es-ES" sz="2800" spc="-50" dirty="0">
                <a:latin typeface="Verdana" panose="020B0604030504040204" pitchFamily="34" charset="0"/>
                <a:ea typeface="Verdana" panose="020B0604030504040204" pitchFamily="34" charset="0"/>
                <a:cs typeface="Verdana"/>
              </a:rPr>
              <a:t> </a:t>
            </a:r>
            <a:r>
              <a:rPr lang="es-ES" sz="2800" spc="-135" dirty="0">
                <a:latin typeface="Verdana" panose="020B0604030504040204" pitchFamily="34" charset="0"/>
                <a:ea typeface="Verdana" panose="020B0604030504040204" pitchFamily="34" charset="0"/>
                <a:cs typeface="Verdana"/>
              </a:rPr>
              <a:t>exijan</a:t>
            </a:r>
            <a:r>
              <a:rPr lang="es-ES" sz="2800" spc="-130" dirty="0">
                <a:latin typeface="Verdana" panose="020B0604030504040204" pitchFamily="34" charset="0"/>
                <a:ea typeface="Verdana" panose="020B0604030504040204" pitchFamily="34" charset="0"/>
                <a:cs typeface="Verdana"/>
              </a:rPr>
              <a:t> </a:t>
            </a:r>
            <a:r>
              <a:rPr lang="es-ES" sz="2800" dirty="0">
                <a:latin typeface="Verdana" panose="020B0604030504040204" pitchFamily="34" charset="0"/>
                <a:ea typeface="Verdana" panose="020B0604030504040204" pitchFamily="34" charset="0"/>
                <a:cs typeface="Verdana"/>
              </a:rPr>
              <a:t>las</a:t>
            </a:r>
            <a:r>
              <a:rPr lang="es-ES" sz="2800" spc="5" dirty="0">
                <a:latin typeface="Verdana" panose="020B0604030504040204" pitchFamily="34" charset="0"/>
                <a:ea typeface="Verdana" panose="020B0604030504040204" pitchFamily="34" charset="0"/>
                <a:cs typeface="Verdana"/>
              </a:rPr>
              <a:t> </a:t>
            </a:r>
            <a:r>
              <a:rPr lang="es-ES" sz="2800" spc="35" dirty="0">
                <a:latin typeface="Verdana" panose="020B0604030504040204" pitchFamily="34" charset="0"/>
                <a:ea typeface="Verdana" panose="020B0604030504040204" pitchFamily="34" charset="0"/>
                <a:cs typeface="Verdana"/>
              </a:rPr>
              <a:t>necesidades</a:t>
            </a:r>
            <a:r>
              <a:rPr lang="es-ES" sz="2800" spc="40" dirty="0">
                <a:latin typeface="Verdana" panose="020B0604030504040204" pitchFamily="34" charset="0"/>
                <a:ea typeface="Verdana" panose="020B0604030504040204" pitchFamily="34" charset="0"/>
                <a:cs typeface="Verdana"/>
              </a:rPr>
              <a:t> </a:t>
            </a:r>
            <a:r>
              <a:rPr lang="es-ES" sz="2800" spc="-50" dirty="0">
                <a:latin typeface="Verdana" panose="020B0604030504040204" pitchFamily="34" charset="0"/>
                <a:ea typeface="Verdana" panose="020B0604030504040204" pitchFamily="34" charset="0"/>
                <a:cs typeface="Verdana"/>
              </a:rPr>
              <a:t>imprevistas</a:t>
            </a:r>
            <a:r>
              <a:rPr lang="es-ES" sz="2800" spc="-45" dirty="0">
                <a:latin typeface="Verdana" panose="020B0604030504040204" pitchFamily="34" charset="0"/>
                <a:ea typeface="Verdana" panose="020B0604030504040204" pitchFamily="34" charset="0"/>
                <a:cs typeface="Verdana"/>
              </a:rPr>
              <a:t> </a:t>
            </a:r>
            <a:r>
              <a:rPr lang="es-ES" sz="2800" spc="55" dirty="0">
                <a:latin typeface="Verdana" panose="020B0604030504040204" pitchFamily="34" charset="0"/>
                <a:ea typeface="Verdana" panose="020B0604030504040204" pitchFamily="34" charset="0"/>
                <a:cs typeface="Verdana"/>
              </a:rPr>
              <a:t>o </a:t>
            </a:r>
            <a:r>
              <a:rPr lang="es-ES" sz="2800" spc="-50" dirty="0">
                <a:latin typeface="Verdana" panose="020B0604030504040204" pitchFamily="34" charset="0"/>
                <a:ea typeface="Verdana" panose="020B0604030504040204" pitchFamily="34" charset="0"/>
                <a:cs typeface="Verdana"/>
              </a:rPr>
              <a:t>urgentes</a:t>
            </a:r>
            <a:r>
              <a:rPr lang="es-ES" sz="2800" spc="-45" dirty="0">
                <a:latin typeface="Verdana" panose="020B0604030504040204" pitchFamily="34" charset="0"/>
                <a:ea typeface="Verdana" panose="020B0604030504040204" pitchFamily="34" charset="0"/>
                <a:cs typeface="Verdana"/>
              </a:rPr>
              <a:t> </a:t>
            </a:r>
            <a:r>
              <a:rPr lang="es-ES" sz="2800" spc="65" dirty="0">
                <a:latin typeface="Verdana" panose="020B0604030504040204" pitchFamily="34" charset="0"/>
                <a:ea typeface="Verdana" panose="020B0604030504040204" pitchFamily="34" charset="0"/>
                <a:cs typeface="Verdana"/>
              </a:rPr>
              <a:t>de </a:t>
            </a:r>
            <a:r>
              <a:rPr lang="es-ES" sz="2800" spc="5" dirty="0">
                <a:latin typeface="Verdana" panose="020B0604030504040204" pitchFamily="34" charset="0"/>
                <a:ea typeface="Verdana" panose="020B0604030504040204" pitchFamily="34" charset="0"/>
                <a:cs typeface="Verdana"/>
              </a:rPr>
              <a:t>la </a:t>
            </a:r>
            <a:r>
              <a:rPr lang="es-ES" sz="2800" spc="10" dirty="0">
                <a:latin typeface="Verdana" panose="020B0604030504040204" pitchFamily="34" charset="0"/>
                <a:ea typeface="Verdana" panose="020B0604030504040204" pitchFamily="34" charset="0"/>
                <a:cs typeface="Verdana"/>
              </a:rPr>
              <a:t> </a:t>
            </a:r>
            <a:r>
              <a:rPr lang="es-ES" sz="2800" dirty="0">
                <a:latin typeface="Verdana" panose="020B0604030504040204" pitchFamily="34" charset="0"/>
                <a:ea typeface="Verdana" panose="020B0604030504040204" pitchFamily="34" charset="0"/>
                <a:cs typeface="Verdana"/>
              </a:rPr>
              <a:t>compañía, </a:t>
            </a:r>
            <a:r>
              <a:rPr lang="es-ES" sz="2800" spc="-20" dirty="0">
                <a:latin typeface="Verdana" panose="020B0604030504040204" pitchFamily="34" charset="0"/>
                <a:ea typeface="Verdana" panose="020B0604030504040204" pitchFamily="34" charset="0"/>
                <a:cs typeface="Verdana"/>
              </a:rPr>
              <a:t>por </a:t>
            </a:r>
            <a:r>
              <a:rPr lang="es-ES" sz="2800" spc="45" dirty="0">
                <a:latin typeface="Verdana" panose="020B0604030504040204" pitchFamily="34" charset="0"/>
                <a:ea typeface="Verdana" panose="020B0604030504040204" pitchFamily="34" charset="0"/>
                <a:cs typeface="Verdana"/>
              </a:rPr>
              <a:t>convocación </a:t>
            </a:r>
            <a:r>
              <a:rPr lang="es-ES" sz="2800" spc="65" dirty="0">
                <a:latin typeface="Verdana" panose="020B0604030504040204" pitchFamily="34" charset="0"/>
                <a:ea typeface="Verdana" panose="020B0604030504040204" pitchFamily="34" charset="0"/>
                <a:cs typeface="Verdana"/>
              </a:rPr>
              <a:t>de </a:t>
            </a:r>
            <a:r>
              <a:rPr lang="es-ES" sz="2800" spc="5" dirty="0">
                <a:latin typeface="Verdana" panose="020B0604030504040204" pitchFamily="34" charset="0"/>
                <a:ea typeface="Verdana" panose="020B0604030504040204" pitchFamily="34" charset="0"/>
                <a:cs typeface="Verdana"/>
              </a:rPr>
              <a:t>la </a:t>
            </a:r>
            <a:r>
              <a:rPr lang="es-ES" sz="2800" spc="-100" dirty="0">
                <a:latin typeface="Verdana" panose="020B0604030504040204" pitchFamily="34" charset="0"/>
                <a:ea typeface="Verdana" panose="020B0604030504040204" pitchFamily="34" charset="0"/>
                <a:cs typeface="Verdana"/>
              </a:rPr>
              <a:t>junta </a:t>
            </a:r>
            <a:r>
              <a:rPr lang="es-ES" sz="2800" spc="-95" dirty="0">
                <a:latin typeface="Verdana" panose="020B0604030504040204" pitchFamily="34" charset="0"/>
                <a:ea typeface="Verdana" panose="020B0604030504040204" pitchFamily="34" charset="0"/>
                <a:cs typeface="Verdana"/>
              </a:rPr>
              <a:t>directiva, </a:t>
            </a:r>
            <a:r>
              <a:rPr lang="es-ES" sz="2800" spc="-10" dirty="0">
                <a:latin typeface="Verdana" panose="020B0604030504040204" pitchFamily="34" charset="0"/>
                <a:ea typeface="Verdana" panose="020B0604030504040204" pitchFamily="34" charset="0"/>
                <a:cs typeface="Verdana"/>
              </a:rPr>
              <a:t>del </a:t>
            </a:r>
            <a:r>
              <a:rPr lang="es-ES" sz="2800" spc="-45" dirty="0">
                <a:latin typeface="Verdana" panose="020B0604030504040204" pitchFamily="34" charset="0"/>
                <a:ea typeface="Verdana" panose="020B0604030504040204" pitchFamily="34" charset="0"/>
                <a:cs typeface="Verdana"/>
              </a:rPr>
              <a:t>representante </a:t>
            </a:r>
            <a:r>
              <a:rPr lang="es-ES" sz="2800" spc="-5" dirty="0">
                <a:latin typeface="Verdana" panose="020B0604030504040204" pitchFamily="34" charset="0"/>
                <a:ea typeface="Verdana" panose="020B0604030504040204" pitchFamily="34" charset="0"/>
                <a:cs typeface="Verdana"/>
              </a:rPr>
              <a:t>legal </a:t>
            </a:r>
            <a:r>
              <a:rPr lang="es-ES" sz="2800" spc="55" dirty="0">
                <a:latin typeface="Verdana" panose="020B0604030504040204" pitchFamily="34" charset="0"/>
                <a:ea typeface="Verdana" panose="020B0604030504040204" pitchFamily="34" charset="0"/>
                <a:cs typeface="Verdana"/>
              </a:rPr>
              <a:t>o </a:t>
            </a:r>
            <a:r>
              <a:rPr lang="es-ES" sz="2800" spc="-10" dirty="0">
                <a:latin typeface="Verdana" panose="020B0604030504040204" pitchFamily="34" charset="0"/>
                <a:ea typeface="Verdana" panose="020B0604030504040204" pitchFamily="34" charset="0"/>
                <a:cs typeface="Verdana"/>
              </a:rPr>
              <a:t>del </a:t>
            </a:r>
            <a:r>
              <a:rPr lang="es-ES" sz="2800" spc="-5" dirty="0">
                <a:latin typeface="Verdana" panose="020B0604030504040204" pitchFamily="34" charset="0"/>
                <a:ea typeface="Verdana" panose="020B0604030504040204" pitchFamily="34" charset="0"/>
                <a:cs typeface="Verdana"/>
              </a:rPr>
              <a:t> </a:t>
            </a:r>
            <a:r>
              <a:rPr lang="es-ES" sz="2800" spc="-105" dirty="0">
                <a:latin typeface="Verdana" panose="020B0604030504040204" pitchFamily="34" charset="0"/>
                <a:ea typeface="Verdana" panose="020B0604030504040204" pitchFamily="34" charset="0"/>
                <a:cs typeface="Verdana"/>
              </a:rPr>
              <a:t>revisor</a:t>
            </a:r>
            <a:r>
              <a:rPr lang="es-ES" sz="2800" spc="-155" dirty="0">
                <a:latin typeface="Verdana" panose="020B0604030504040204" pitchFamily="34" charset="0"/>
                <a:ea typeface="Verdana" panose="020B0604030504040204" pitchFamily="34" charset="0"/>
                <a:cs typeface="Verdana"/>
              </a:rPr>
              <a:t> </a:t>
            </a:r>
            <a:r>
              <a:rPr lang="es-ES" sz="2800" spc="-65" dirty="0">
                <a:latin typeface="Verdana" panose="020B0604030504040204" pitchFamily="34" charset="0"/>
                <a:ea typeface="Verdana" panose="020B0604030504040204" pitchFamily="34" charset="0"/>
                <a:cs typeface="Verdana"/>
              </a:rPr>
              <a:t>fiscal.</a:t>
            </a:r>
            <a:endParaRPr lang="es-ES" sz="2800" dirty="0">
              <a:latin typeface="Verdana" panose="020B0604030504040204" pitchFamily="34" charset="0"/>
              <a:ea typeface="Verdana" panose="020B0604030504040204" pitchFamily="34" charset="0"/>
              <a:cs typeface="Verdana"/>
            </a:endParaRPr>
          </a:p>
          <a:p>
            <a:pPr marL="12700" marR="5715" algn="just">
              <a:lnSpc>
                <a:spcPct val="125000"/>
              </a:lnSpc>
              <a:spcBef>
                <a:spcPts val="720"/>
              </a:spcBef>
            </a:pPr>
            <a:endParaRPr sz="2800" dirty="0">
              <a:latin typeface="Verdana" panose="020B0604030504040204" pitchFamily="34" charset="0"/>
              <a:ea typeface="Verdana" panose="020B0604030504040204" pitchFamily="34" charset="0"/>
              <a:cs typeface="Verdana"/>
            </a:endParaRPr>
          </a:p>
        </p:txBody>
      </p:sp>
      <p:grpSp>
        <p:nvGrpSpPr>
          <p:cNvPr id="2" name="Grupo 1">
            <a:extLst>
              <a:ext uri="{FF2B5EF4-FFF2-40B4-BE49-F238E27FC236}">
                <a16:creationId xmlns:a16="http://schemas.microsoft.com/office/drawing/2014/main" id="{DE1A1FAF-A312-3476-02F8-7B8E70DEBBE8}"/>
              </a:ext>
            </a:extLst>
          </p:cNvPr>
          <p:cNvGrpSpPr/>
          <p:nvPr/>
        </p:nvGrpSpPr>
        <p:grpSpPr>
          <a:xfrm>
            <a:off x="2133600" y="1638300"/>
            <a:ext cx="9525000" cy="992160"/>
            <a:chOff x="0" y="12869"/>
            <a:chExt cx="9525000" cy="992160"/>
          </a:xfrm>
          <a:scene3d>
            <a:camera prst="orthographicFront"/>
            <a:lightRig rig="threePt" dir="t">
              <a:rot lat="0" lon="0" rev="7500000"/>
            </a:lightRig>
          </a:scene3d>
        </p:grpSpPr>
        <p:sp>
          <p:nvSpPr>
            <p:cNvPr id="7" name="Rectángulo: esquinas redondeadas 6">
              <a:extLst>
                <a:ext uri="{FF2B5EF4-FFF2-40B4-BE49-F238E27FC236}">
                  <a16:creationId xmlns:a16="http://schemas.microsoft.com/office/drawing/2014/main" id="{413B7740-9D79-296C-91CC-4E00ADC30599}"/>
                </a:ext>
              </a:extLst>
            </p:cNvPr>
            <p:cNvSpPr/>
            <p:nvPr/>
          </p:nvSpPr>
          <p:spPr>
            <a:xfrm>
              <a:off x="0" y="12869"/>
              <a:ext cx="9525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8" name="Rectángulo: esquinas redondeadas 4">
              <a:extLst>
                <a:ext uri="{FF2B5EF4-FFF2-40B4-BE49-F238E27FC236}">
                  <a16:creationId xmlns:a16="http://schemas.microsoft.com/office/drawing/2014/main" id="{A2B57E4C-2FDA-907A-E778-ACC6BE067C38}"/>
                </a:ext>
              </a:extLst>
            </p:cNvPr>
            <p:cNvSpPr txBox="1"/>
            <p:nvPr/>
          </p:nvSpPr>
          <p:spPr>
            <a:xfrm>
              <a:off x="48433" y="61302"/>
              <a:ext cx="9428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s-CO" sz="3600" b="1" kern="1200" dirty="0"/>
                <a:t>1. Tipos de Reuniones</a:t>
              </a:r>
              <a:endParaRPr lang="es-CO" sz="3600" kern="1200" dirty="0"/>
            </a:p>
          </p:txBody>
        </p:sp>
      </p:grpSp>
    </p:spTree>
    <p:extLst>
      <p:ext uri="{BB962C8B-B14F-4D97-AF65-F5344CB8AC3E}">
        <p14:creationId xmlns:p14="http://schemas.microsoft.com/office/powerpoint/2010/main" val="3495540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182033" y="2678893"/>
            <a:ext cx="13743767" cy="7847019"/>
          </a:xfrm>
          <a:prstGeom prst="rect">
            <a:avLst/>
          </a:prstGeom>
        </p:spPr>
        <p:txBody>
          <a:bodyPr vert="horz" wrap="square" lIns="0" tIns="214629" rIns="0" bIns="0" rtlCol="0">
            <a:spAutoFit/>
          </a:bodyPr>
          <a:lstStyle/>
          <a:p>
            <a:pPr marL="12700" marR="8255" algn="just">
              <a:lnSpc>
                <a:spcPct val="125000"/>
              </a:lnSpc>
            </a:pPr>
            <a:r>
              <a:rPr lang="es-ES" sz="2800" b="1" u="sng" spc="25" dirty="0">
                <a:latin typeface="Verdana" panose="020B0604030504040204" pitchFamily="34" charset="0"/>
                <a:ea typeface="Verdana" panose="020B0604030504040204" pitchFamily="34" charset="0"/>
                <a:cs typeface="Lucida Sans Unicode"/>
              </a:rPr>
              <a:t>Reuniones </a:t>
            </a:r>
            <a:r>
              <a:rPr lang="es-ES" sz="2800" b="1" u="sng" spc="130" dirty="0">
                <a:latin typeface="Verdana" panose="020B0604030504040204" pitchFamily="34" charset="0"/>
                <a:ea typeface="Verdana" panose="020B0604030504040204" pitchFamily="34" charset="0"/>
                <a:cs typeface="Lucida Sans Unicode"/>
              </a:rPr>
              <a:t>de </a:t>
            </a:r>
            <a:r>
              <a:rPr lang="es-ES" sz="2800" b="1" u="sng" spc="114" dirty="0">
                <a:latin typeface="Verdana" panose="020B0604030504040204" pitchFamily="34" charset="0"/>
                <a:ea typeface="Verdana" panose="020B0604030504040204" pitchFamily="34" charset="0"/>
                <a:cs typeface="Lucida Sans Unicode"/>
              </a:rPr>
              <a:t>segunda </a:t>
            </a:r>
            <a:r>
              <a:rPr lang="es-ES" sz="2800" b="1" u="sng" spc="50" dirty="0">
                <a:latin typeface="Verdana" panose="020B0604030504040204" pitchFamily="34" charset="0"/>
                <a:ea typeface="Verdana" panose="020B0604030504040204" pitchFamily="34" charset="0"/>
                <a:cs typeface="Lucida Sans Unicode"/>
              </a:rPr>
              <a:t>convocatoria</a:t>
            </a:r>
            <a:r>
              <a:rPr lang="es-ES" sz="2800" b="1" spc="50" dirty="0">
                <a:latin typeface="Verdana" panose="020B0604030504040204" pitchFamily="34" charset="0"/>
                <a:ea typeface="Verdana" panose="020B0604030504040204" pitchFamily="34" charset="0"/>
                <a:cs typeface="Verdana"/>
              </a:rPr>
              <a:t>: </a:t>
            </a:r>
            <a:r>
              <a:rPr lang="es-ES" sz="2800" spc="-245" dirty="0">
                <a:latin typeface="Verdana" panose="020B0604030504040204" pitchFamily="34" charset="0"/>
                <a:ea typeface="Verdana" panose="020B0604030504040204" pitchFamily="34" charset="0"/>
                <a:cs typeface="Verdana"/>
              </a:rPr>
              <a:t>Si </a:t>
            </a:r>
            <a:r>
              <a:rPr lang="es-ES" sz="2800" spc="5" dirty="0">
                <a:latin typeface="Verdana" panose="020B0604030504040204" pitchFamily="34" charset="0"/>
                <a:ea typeface="Verdana" panose="020B0604030504040204" pitchFamily="34" charset="0"/>
                <a:cs typeface="Verdana"/>
              </a:rPr>
              <a:t>se </a:t>
            </a:r>
            <a:r>
              <a:rPr lang="es-ES" sz="2800" spc="65" dirty="0">
                <a:latin typeface="Verdana" panose="020B0604030504040204" pitchFamily="34" charset="0"/>
                <a:ea typeface="Verdana" panose="020B0604030504040204" pitchFamily="34" charset="0"/>
                <a:cs typeface="Verdana"/>
              </a:rPr>
              <a:t>convoca </a:t>
            </a:r>
            <a:r>
              <a:rPr lang="es-ES" sz="2800" spc="175" dirty="0">
                <a:latin typeface="Verdana" panose="020B0604030504040204" pitchFamily="34" charset="0"/>
                <a:ea typeface="Verdana" panose="020B0604030504040204" pitchFamily="34" charset="0"/>
                <a:cs typeface="Verdana"/>
              </a:rPr>
              <a:t>a </a:t>
            </a:r>
            <a:r>
              <a:rPr lang="es-ES" sz="2800" spc="5" dirty="0">
                <a:latin typeface="Verdana" panose="020B0604030504040204" pitchFamily="34" charset="0"/>
                <a:ea typeface="Verdana" panose="020B0604030504040204" pitchFamily="34" charset="0"/>
                <a:cs typeface="Verdana"/>
              </a:rPr>
              <a:t>la </a:t>
            </a:r>
            <a:r>
              <a:rPr lang="es-ES" sz="2800" spc="70" dirty="0">
                <a:latin typeface="Verdana" panose="020B0604030504040204" pitchFamily="34" charset="0"/>
                <a:ea typeface="Verdana" panose="020B0604030504040204" pitchFamily="34" charset="0"/>
                <a:cs typeface="Verdana"/>
              </a:rPr>
              <a:t>asamblea </a:t>
            </a:r>
            <a:r>
              <a:rPr lang="es-ES" sz="2800" spc="-165" dirty="0">
                <a:latin typeface="Verdana" panose="020B0604030504040204" pitchFamily="34" charset="0"/>
                <a:ea typeface="Verdana" panose="020B0604030504040204" pitchFamily="34" charset="0"/>
                <a:cs typeface="Verdana"/>
              </a:rPr>
              <a:t>y </a:t>
            </a:r>
            <a:r>
              <a:rPr lang="es-ES" sz="2800" spc="5" dirty="0">
                <a:latin typeface="Verdana" panose="020B0604030504040204" pitchFamily="34" charset="0"/>
                <a:ea typeface="Verdana" panose="020B0604030504040204" pitchFamily="34" charset="0"/>
                <a:cs typeface="Verdana"/>
              </a:rPr>
              <a:t>ésta </a:t>
            </a:r>
            <a:r>
              <a:rPr lang="es-ES" sz="2800" spc="-10" dirty="0">
                <a:latin typeface="Verdana" panose="020B0604030504040204" pitchFamily="34" charset="0"/>
                <a:ea typeface="Verdana" panose="020B0604030504040204" pitchFamily="34" charset="0"/>
                <a:cs typeface="Verdana"/>
              </a:rPr>
              <a:t>no </a:t>
            </a:r>
            <a:r>
              <a:rPr lang="es-ES" sz="2800" spc="5" dirty="0">
                <a:latin typeface="Verdana" panose="020B0604030504040204" pitchFamily="34" charset="0"/>
                <a:ea typeface="Verdana" panose="020B0604030504040204" pitchFamily="34" charset="0"/>
                <a:cs typeface="Verdana"/>
              </a:rPr>
              <a:t>se </a:t>
            </a:r>
            <a:r>
              <a:rPr lang="es-ES" sz="2800" spc="-1005" dirty="0">
                <a:latin typeface="Verdana" panose="020B0604030504040204" pitchFamily="34" charset="0"/>
                <a:ea typeface="Verdana" panose="020B0604030504040204" pitchFamily="34" charset="0"/>
                <a:cs typeface="Verdana"/>
              </a:rPr>
              <a:t> </a:t>
            </a:r>
            <a:r>
              <a:rPr lang="es-ES" sz="2800" spc="-60" dirty="0">
                <a:latin typeface="Verdana" panose="020B0604030504040204" pitchFamily="34" charset="0"/>
                <a:ea typeface="Verdana" panose="020B0604030504040204" pitchFamily="34" charset="0"/>
                <a:cs typeface="Verdana"/>
              </a:rPr>
              <a:t>lleva</a:t>
            </a:r>
            <a:r>
              <a:rPr lang="es-ES" sz="2800" spc="-10" dirty="0">
                <a:latin typeface="Verdana" panose="020B0604030504040204" pitchFamily="34" charset="0"/>
                <a:ea typeface="Verdana" panose="020B0604030504040204" pitchFamily="34" charset="0"/>
                <a:cs typeface="Verdana"/>
              </a:rPr>
              <a:t> </a:t>
            </a:r>
            <a:r>
              <a:rPr lang="es-ES" sz="2800" spc="175" dirty="0">
                <a:latin typeface="Verdana" panose="020B0604030504040204" pitchFamily="34" charset="0"/>
                <a:ea typeface="Verdana" panose="020B0604030504040204" pitchFamily="34" charset="0"/>
                <a:cs typeface="Verdana"/>
              </a:rPr>
              <a:t>a</a:t>
            </a:r>
            <a:r>
              <a:rPr lang="es-ES" sz="2800" spc="-5" dirty="0">
                <a:latin typeface="Verdana" panose="020B0604030504040204" pitchFamily="34" charset="0"/>
                <a:ea typeface="Verdana" panose="020B0604030504040204" pitchFamily="34" charset="0"/>
                <a:cs typeface="Verdana"/>
              </a:rPr>
              <a:t> </a:t>
            </a:r>
            <a:r>
              <a:rPr lang="es-ES" sz="2800" spc="140" dirty="0">
                <a:latin typeface="Verdana" panose="020B0604030504040204" pitchFamily="34" charset="0"/>
                <a:ea typeface="Verdana" panose="020B0604030504040204" pitchFamily="34" charset="0"/>
                <a:cs typeface="Verdana"/>
              </a:rPr>
              <a:t>cabo</a:t>
            </a:r>
            <a:r>
              <a:rPr lang="es-ES" sz="2800" spc="-5" dirty="0">
                <a:latin typeface="Verdana" panose="020B0604030504040204" pitchFamily="34" charset="0"/>
                <a:ea typeface="Verdana" panose="020B0604030504040204" pitchFamily="34" charset="0"/>
                <a:cs typeface="Verdana"/>
              </a:rPr>
              <a:t> </a:t>
            </a:r>
            <a:r>
              <a:rPr lang="es-ES" sz="2800" spc="-20" dirty="0">
                <a:latin typeface="Verdana" panose="020B0604030504040204" pitchFamily="34" charset="0"/>
                <a:ea typeface="Verdana" panose="020B0604030504040204" pitchFamily="34" charset="0"/>
                <a:cs typeface="Verdana"/>
              </a:rPr>
              <a:t>por</a:t>
            </a:r>
            <a:r>
              <a:rPr lang="es-ES" sz="2800" spc="-10" dirty="0">
                <a:latin typeface="Verdana" panose="020B0604030504040204" pitchFamily="34" charset="0"/>
                <a:ea typeface="Verdana" panose="020B0604030504040204" pitchFamily="34" charset="0"/>
                <a:cs typeface="Verdana"/>
              </a:rPr>
              <a:t> falta</a:t>
            </a:r>
            <a:r>
              <a:rPr lang="es-ES" sz="2800" spc="-5" dirty="0">
                <a:latin typeface="Verdana" panose="020B0604030504040204" pitchFamily="34" charset="0"/>
                <a:ea typeface="Verdana" panose="020B0604030504040204" pitchFamily="34" charset="0"/>
                <a:cs typeface="Verdana"/>
              </a:rPr>
              <a:t> </a:t>
            </a:r>
            <a:r>
              <a:rPr lang="es-ES" sz="2800" spc="65" dirty="0">
                <a:latin typeface="Verdana" panose="020B0604030504040204" pitchFamily="34" charset="0"/>
                <a:ea typeface="Verdana" panose="020B0604030504040204" pitchFamily="34" charset="0"/>
                <a:cs typeface="Verdana"/>
              </a:rPr>
              <a:t>de</a:t>
            </a:r>
            <a:r>
              <a:rPr lang="es-ES" sz="2800" spc="-5" dirty="0">
                <a:latin typeface="Verdana" panose="020B0604030504040204" pitchFamily="34" charset="0"/>
                <a:ea typeface="Verdana" panose="020B0604030504040204" pitchFamily="34" charset="0"/>
                <a:cs typeface="Verdana"/>
              </a:rPr>
              <a:t> </a:t>
            </a:r>
            <a:r>
              <a:rPr lang="es-ES" sz="2800" spc="-100" dirty="0">
                <a:latin typeface="Verdana" panose="020B0604030504040204" pitchFamily="34" charset="0"/>
                <a:ea typeface="Verdana" panose="020B0604030504040204" pitchFamily="34" charset="0"/>
                <a:cs typeface="Verdana"/>
              </a:rPr>
              <a:t>quórum,</a:t>
            </a:r>
            <a:r>
              <a:rPr lang="es-ES" sz="2800" spc="-5" dirty="0">
                <a:latin typeface="Verdana" panose="020B0604030504040204" pitchFamily="34" charset="0"/>
                <a:ea typeface="Verdana" panose="020B0604030504040204" pitchFamily="34" charset="0"/>
                <a:cs typeface="Verdana"/>
              </a:rPr>
              <a:t> </a:t>
            </a:r>
            <a:r>
              <a:rPr lang="es-ES" sz="2800" spc="5" dirty="0">
                <a:latin typeface="Verdana" panose="020B0604030504040204" pitchFamily="34" charset="0"/>
                <a:ea typeface="Verdana" panose="020B0604030504040204" pitchFamily="34" charset="0"/>
                <a:cs typeface="Verdana"/>
              </a:rPr>
              <a:t>se</a:t>
            </a:r>
            <a:r>
              <a:rPr lang="es-ES" sz="2800" spc="-10" dirty="0">
                <a:latin typeface="Verdana" panose="020B0604030504040204" pitchFamily="34" charset="0"/>
                <a:ea typeface="Verdana" panose="020B0604030504040204" pitchFamily="34" charset="0"/>
                <a:cs typeface="Verdana"/>
              </a:rPr>
              <a:t> </a:t>
            </a:r>
            <a:r>
              <a:rPr lang="es-ES" sz="2800" dirty="0">
                <a:latin typeface="Verdana" panose="020B0604030504040204" pitchFamily="34" charset="0"/>
                <a:ea typeface="Verdana" panose="020B0604030504040204" pitchFamily="34" charset="0"/>
                <a:cs typeface="Verdana"/>
              </a:rPr>
              <a:t>citará</a:t>
            </a:r>
            <a:r>
              <a:rPr lang="es-ES" sz="2800" spc="-5" dirty="0">
                <a:latin typeface="Verdana" panose="020B0604030504040204" pitchFamily="34" charset="0"/>
                <a:ea typeface="Verdana" panose="020B0604030504040204" pitchFamily="34" charset="0"/>
                <a:cs typeface="Verdana"/>
              </a:rPr>
              <a:t> </a:t>
            </a:r>
            <a:r>
              <a:rPr lang="es-ES" sz="2800" spc="175" dirty="0">
                <a:latin typeface="Verdana" panose="020B0604030504040204" pitchFamily="34" charset="0"/>
                <a:ea typeface="Verdana" panose="020B0604030504040204" pitchFamily="34" charset="0"/>
                <a:cs typeface="Verdana"/>
              </a:rPr>
              <a:t>a</a:t>
            </a:r>
            <a:r>
              <a:rPr lang="es-ES" sz="2800" spc="-5" dirty="0">
                <a:latin typeface="Verdana" panose="020B0604030504040204" pitchFamily="34" charset="0"/>
                <a:ea typeface="Verdana" panose="020B0604030504040204" pitchFamily="34" charset="0"/>
                <a:cs typeface="Verdana"/>
              </a:rPr>
              <a:t> </a:t>
            </a:r>
            <a:r>
              <a:rPr lang="es-ES" sz="2800" spc="10" dirty="0">
                <a:latin typeface="Verdana" panose="020B0604030504040204" pitchFamily="34" charset="0"/>
                <a:ea typeface="Verdana" panose="020B0604030504040204" pitchFamily="34" charset="0"/>
                <a:cs typeface="Verdana"/>
              </a:rPr>
              <a:t>una</a:t>
            </a:r>
            <a:r>
              <a:rPr lang="es-ES" sz="2800" spc="-5" dirty="0">
                <a:latin typeface="Verdana" panose="020B0604030504040204" pitchFamily="34" charset="0"/>
                <a:ea typeface="Verdana" panose="020B0604030504040204" pitchFamily="34" charset="0"/>
                <a:cs typeface="Verdana"/>
              </a:rPr>
              <a:t> </a:t>
            </a:r>
            <a:r>
              <a:rPr lang="es-ES" sz="2800" spc="-25" dirty="0">
                <a:latin typeface="Verdana" panose="020B0604030504040204" pitchFamily="34" charset="0"/>
                <a:ea typeface="Verdana" panose="020B0604030504040204" pitchFamily="34" charset="0"/>
                <a:cs typeface="Verdana"/>
              </a:rPr>
              <a:t>nueva</a:t>
            </a:r>
            <a:r>
              <a:rPr lang="es-ES" sz="2800" spc="-10" dirty="0">
                <a:latin typeface="Verdana" panose="020B0604030504040204" pitchFamily="34" charset="0"/>
                <a:ea typeface="Verdana" panose="020B0604030504040204" pitchFamily="34" charset="0"/>
                <a:cs typeface="Verdana"/>
              </a:rPr>
              <a:t> </a:t>
            </a:r>
            <a:r>
              <a:rPr lang="es-ES" sz="2800" spc="-80" dirty="0">
                <a:latin typeface="Verdana" panose="020B0604030504040204" pitchFamily="34" charset="0"/>
                <a:ea typeface="Verdana" panose="020B0604030504040204" pitchFamily="34" charset="0"/>
                <a:cs typeface="Verdana"/>
              </a:rPr>
              <a:t>reunión</a:t>
            </a:r>
            <a:r>
              <a:rPr lang="es-ES" sz="2800" spc="-5" dirty="0">
                <a:latin typeface="Verdana" panose="020B0604030504040204" pitchFamily="34" charset="0"/>
                <a:ea typeface="Verdana" panose="020B0604030504040204" pitchFamily="34" charset="0"/>
                <a:cs typeface="Verdana"/>
              </a:rPr>
              <a:t> </a:t>
            </a:r>
            <a:r>
              <a:rPr lang="es-ES" sz="2800" spc="20" dirty="0">
                <a:latin typeface="Verdana" panose="020B0604030504040204" pitchFamily="34" charset="0"/>
                <a:ea typeface="Verdana" panose="020B0604030504040204" pitchFamily="34" charset="0"/>
                <a:cs typeface="Verdana"/>
              </a:rPr>
              <a:t>que</a:t>
            </a:r>
            <a:r>
              <a:rPr lang="es-ES" sz="2800" spc="-5" dirty="0">
                <a:latin typeface="Verdana" panose="020B0604030504040204" pitchFamily="34" charset="0"/>
                <a:ea typeface="Verdana" panose="020B0604030504040204" pitchFamily="34" charset="0"/>
                <a:cs typeface="Verdana"/>
              </a:rPr>
              <a:t> </a:t>
            </a:r>
            <a:r>
              <a:rPr lang="es-ES" sz="2800" spc="-10" dirty="0">
                <a:latin typeface="Verdana" panose="020B0604030504040204" pitchFamily="34" charset="0"/>
                <a:ea typeface="Verdana" panose="020B0604030504040204" pitchFamily="34" charset="0"/>
                <a:cs typeface="Verdana"/>
              </a:rPr>
              <a:t>sesionará </a:t>
            </a:r>
            <a:r>
              <a:rPr lang="es-ES" sz="2800" spc="-165" dirty="0">
                <a:latin typeface="Verdana" panose="020B0604030504040204" pitchFamily="34" charset="0"/>
                <a:ea typeface="Verdana" panose="020B0604030504040204" pitchFamily="34" charset="0"/>
                <a:cs typeface="Verdana"/>
              </a:rPr>
              <a:t>y </a:t>
            </a:r>
            <a:r>
              <a:rPr lang="es-ES" sz="2800" spc="-1005" dirty="0">
                <a:latin typeface="Verdana" panose="020B0604030504040204" pitchFamily="34" charset="0"/>
                <a:ea typeface="Verdana" panose="020B0604030504040204" pitchFamily="34" charset="0"/>
                <a:cs typeface="Verdana"/>
              </a:rPr>
              <a:t> </a:t>
            </a:r>
            <a:r>
              <a:rPr lang="es-ES" sz="2800" spc="10" dirty="0">
                <a:latin typeface="Verdana" panose="020B0604030504040204" pitchFamily="34" charset="0"/>
                <a:ea typeface="Verdana" panose="020B0604030504040204" pitchFamily="34" charset="0"/>
                <a:cs typeface="Verdana"/>
              </a:rPr>
              <a:t>decidirá </a:t>
            </a:r>
            <a:r>
              <a:rPr lang="es-ES" sz="2800" spc="-15" dirty="0">
                <a:latin typeface="Verdana" panose="020B0604030504040204" pitchFamily="34" charset="0"/>
                <a:ea typeface="Verdana" panose="020B0604030504040204" pitchFamily="34" charset="0"/>
                <a:cs typeface="Verdana"/>
              </a:rPr>
              <a:t>válidamente </a:t>
            </a:r>
            <a:r>
              <a:rPr lang="es-ES" sz="2800" spc="65" dirty="0">
                <a:latin typeface="Verdana" panose="020B0604030504040204" pitchFamily="34" charset="0"/>
                <a:ea typeface="Verdana" panose="020B0604030504040204" pitchFamily="34" charset="0"/>
                <a:cs typeface="Verdana"/>
              </a:rPr>
              <a:t>con </a:t>
            </a:r>
            <a:r>
              <a:rPr lang="es-ES" sz="2800" spc="-75" dirty="0">
                <a:latin typeface="Verdana" panose="020B0604030504040204" pitchFamily="34" charset="0"/>
                <a:ea typeface="Verdana" panose="020B0604030504040204" pitchFamily="34" charset="0"/>
                <a:cs typeface="Verdana"/>
              </a:rPr>
              <a:t>un </a:t>
            </a:r>
            <a:r>
              <a:rPr lang="es-ES" sz="2800" spc="-35" dirty="0">
                <a:latin typeface="Verdana" panose="020B0604030504040204" pitchFamily="34" charset="0"/>
                <a:ea typeface="Verdana" panose="020B0604030504040204" pitchFamily="34" charset="0"/>
                <a:cs typeface="Verdana"/>
              </a:rPr>
              <a:t>número </a:t>
            </a:r>
            <a:r>
              <a:rPr lang="es-ES" sz="2800" spc="-60" dirty="0">
                <a:latin typeface="Verdana" panose="020B0604030504040204" pitchFamily="34" charset="0"/>
                <a:ea typeface="Verdana" panose="020B0604030504040204" pitchFamily="34" charset="0"/>
                <a:cs typeface="Verdana"/>
              </a:rPr>
              <a:t>plural </a:t>
            </a:r>
            <a:r>
              <a:rPr lang="es-ES" sz="2800" spc="65" dirty="0">
                <a:latin typeface="Verdana" panose="020B0604030504040204" pitchFamily="34" charset="0"/>
                <a:ea typeface="Verdana" panose="020B0604030504040204" pitchFamily="34" charset="0"/>
                <a:cs typeface="Verdana"/>
              </a:rPr>
              <a:t>de </a:t>
            </a:r>
            <a:r>
              <a:rPr lang="es-ES" sz="2800" spc="20" dirty="0">
                <a:latin typeface="Verdana" panose="020B0604030504040204" pitchFamily="34" charset="0"/>
                <a:ea typeface="Verdana" panose="020B0604030504040204" pitchFamily="34" charset="0"/>
                <a:cs typeface="Verdana"/>
              </a:rPr>
              <a:t>socios </a:t>
            </a:r>
            <a:r>
              <a:rPr lang="es-ES" sz="2800" dirty="0">
                <a:latin typeface="Verdana" panose="020B0604030504040204" pitchFamily="34" charset="0"/>
                <a:ea typeface="Verdana" panose="020B0604030504040204" pitchFamily="34" charset="0"/>
                <a:cs typeface="Verdana"/>
              </a:rPr>
              <a:t>cualquiera </a:t>
            </a:r>
            <a:r>
              <a:rPr lang="es-ES" sz="2800" spc="60" dirty="0">
                <a:latin typeface="Verdana" panose="020B0604030504040204" pitchFamily="34" charset="0"/>
                <a:ea typeface="Verdana" panose="020B0604030504040204" pitchFamily="34" charset="0"/>
                <a:cs typeface="Verdana"/>
              </a:rPr>
              <a:t>sea </a:t>
            </a:r>
            <a:r>
              <a:rPr lang="es-ES" sz="2800" spc="5" dirty="0">
                <a:latin typeface="Verdana" panose="020B0604030504040204" pitchFamily="34" charset="0"/>
                <a:ea typeface="Verdana" panose="020B0604030504040204" pitchFamily="34" charset="0"/>
                <a:cs typeface="Verdana"/>
              </a:rPr>
              <a:t>la </a:t>
            </a:r>
            <a:r>
              <a:rPr lang="es-ES" sz="2800" spc="45" dirty="0">
                <a:latin typeface="Verdana" panose="020B0604030504040204" pitchFamily="34" charset="0"/>
                <a:ea typeface="Verdana" panose="020B0604030504040204" pitchFamily="34" charset="0"/>
                <a:cs typeface="Verdana"/>
              </a:rPr>
              <a:t>cantidad </a:t>
            </a:r>
            <a:r>
              <a:rPr lang="es-ES" sz="2800" spc="-1005" dirty="0">
                <a:latin typeface="Verdana" panose="020B0604030504040204" pitchFamily="34" charset="0"/>
                <a:ea typeface="Verdana" panose="020B0604030504040204" pitchFamily="34" charset="0"/>
                <a:cs typeface="Verdana"/>
              </a:rPr>
              <a:t> </a:t>
            </a:r>
            <a:r>
              <a:rPr lang="es-ES" sz="2800" spc="65" dirty="0">
                <a:latin typeface="Verdana" panose="020B0604030504040204" pitchFamily="34" charset="0"/>
                <a:ea typeface="Verdana" panose="020B0604030504040204" pitchFamily="34" charset="0"/>
                <a:cs typeface="Verdana"/>
              </a:rPr>
              <a:t>de</a:t>
            </a:r>
            <a:r>
              <a:rPr lang="es-ES" sz="2800" spc="-155" dirty="0">
                <a:latin typeface="Verdana" panose="020B0604030504040204" pitchFamily="34" charset="0"/>
                <a:ea typeface="Verdana" panose="020B0604030504040204" pitchFamily="34" charset="0"/>
                <a:cs typeface="Verdana"/>
              </a:rPr>
              <a:t> </a:t>
            </a:r>
            <a:r>
              <a:rPr lang="es-ES" sz="2800" spc="55" dirty="0">
                <a:latin typeface="Verdana" panose="020B0604030504040204" pitchFamily="34" charset="0"/>
                <a:ea typeface="Verdana" panose="020B0604030504040204" pitchFamily="34" charset="0"/>
                <a:cs typeface="Verdana"/>
              </a:rPr>
              <a:t>acciones</a:t>
            </a:r>
            <a:r>
              <a:rPr lang="es-ES" sz="2800" spc="-150" dirty="0">
                <a:latin typeface="Verdana" panose="020B0604030504040204" pitchFamily="34" charset="0"/>
                <a:ea typeface="Verdana" panose="020B0604030504040204" pitchFamily="34" charset="0"/>
                <a:cs typeface="Verdana"/>
              </a:rPr>
              <a:t> </a:t>
            </a:r>
            <a:r>
              <a:rPr lang="es-ES" sz="2800" spc="20" dirty="0">
                <a:latin typeface="Verdana" panose="020B0604030504040204" pitchFamily="34" charset="0"/>
                <a:ea typeface="Verdana" panose="020B0604030504040204" pitchFamily="34" charset="0"/>
                <a:cs typeface="Verdana"/>
              </a:rPr>
              <a:t>que</a:t>
            </a:r>
            <a:r>
              <a:rPr lang="es-ES" sz="2800" spc="-150" dirty="0">
                <a:latin typeface="Verdana" panose="020B0604030504040204" pitchFamily="34" charset="0"/>
                <a:ea typeface="Verdana" panose="020B0604030504040204" pitchFamily="34" charset="0"/>
                <a:cs typeface="Verdana"/>
              </a:rPr>
              <a:t> </a:t>
            </a:r>
            <a:r>
              <a:rPr lang="es-ES" sz="2800" spc="-35" dirty="0">
                <a:latin typeface="Verdana" panose="020B0604030504040204" pitchFamily="34" charset="0"/>
                <a:ea typeface="Verdana" panose="020B0604030504040204" pitchFamily="34" charset="0"/>
                <a:cs typeface="Verdana"/>
              </a:rPr>
              <a:t>esté</a:t>
            </a:r>
            <a:r>
              <a:rPr lang="es-ES" sz="2800" spc="-150" dirty="0">
                <a:latin typeface="Verdana" panose="020B0604030504040204" pitchFamily="34" charset="0"/>
                <a:ea typeface="Verdana" panose="020B0604030504040204" pitchFamily="34" charset="0"/>
                <a:cs typeface="Verdana"/>
              </a:rPr>
              <a:t> </a:t>
            </a:r>
            <a:r>
              <a:rPr lang="es-ES" sz="2800" spc="-40" dirty="0">
                <a:latin typeface="Verdana" panose="020B0604030504040204" pitchFamily="34" charset="0"/>
                <a:ea typeface="Verdana" panose="020B0604030504040204" pitchFamily="34" charset="0"/>
                <a:cs typeface="Verdana"/>
              </a:rPr>
              <a:t>representada</a:t>
            </a:r>
            <a:r>
              <a:rPr lang="es-ES" sz="2800" spc="-40" dirty="0" smtClean="0">
                <a:latin typeface="Verdana" panose="020B0604030504040204" pitchFamily="34" charset="0"/>
                <a:ea typeface="Verdana" panose="020B0604030504040204" pitchFamily="34" charset="0"/>
                <a:cs typeface="Verdana"/>
              </a:rPr>
              <a:t>.</a:t>
            </a:r>
          </a:p>
          <a:p>
            <a:pPr marL="12700" marR="8255" algn="just">
              <a:lnSpc>
                <a:spcPct val="125000"/>
              </a:lnSpc>
            </a:pPr>
            <a:endParaRPr lang="es-ES" sz="2800" spc="45" dirty="0">
              <a:latin typeface="Verdana" panose="020B0604030504040204" pitchFamily="34" charset="0"/>
              <a:ea typeface="Verdana" panose="020B0604030504040204" pitchFamily="34" charset="0"/>
              <a:cs typeface="Verdana"/>
            </a:endParaRPr>
          </a:p>
          <a:p>
            <a:pPr marL="12700" marR="8255" algn="just">
              <a:lnSpc>
                <a:spcPct val="125000"/>
              </a:lnSpc>
            </a:pPr>
            <a:r>
              <a:rPr lang="es-ES" sz="2800" spc="45" dirty="0">
                <a:latin typeface="Verdana" panose="020B0604030504040204" pitchFamily="34" charset="0"/>
                <a:ea typeface="Verdana" panose="020B0604030504040204" pitchFamily="34" charset="0"/>
                <a:cs typeface="Verdana"/>
              </a:rPr>
              <a:t>Esta clase de reunión debe llevarse a cabo no antes de diez (10) días hábiles ni después de treinta (30) días hábiles, contados desde la fecha fijada para la primera reunión, y su citación deberá surtirse teniendo en cuenta que la reunión ha de tener lugar dentro de dicho lapso. </a:t>
            </a:r>
            <a:endParaRPr lang="es-ES" sz="2800" spc="45" dirty="0" smtClean="0">
              <a:latin typeface="Verdana" panose="020B0604030504040204" pitchFamily="34" charset="0"/>
              <a:ea typeface="Verdana" panose="020B0604030504040204" pitchFamily="34" charset="0"/>
              <a:cs typeface="Verdana"/>
            </a:endParaRPr>
          </a:p>
          <a:p>
            <a:pPr marL="12700" marR="8255" algn="just">
              <a:lnSpc>
                <a:spcPct val="125000"/>
              </a:lnSpc>
            </a:pPr>
            <a:endParaRPr lang="es-ES" sz="2800" spc="45" dirty="0" smtClean="0">
              <a:latin typeface="Verdana" panose="020B0604030504040204" pitchFamily="34" charset="0"/>
              <a:ea typeface="Verdana" panose="020B0604030504040204" pitchFamily="34" charset="0"/>
              <a:cs typeface="Verdana"/>
            </a:endParaRPr>
          </a:p>
          <a:p>
            <a:pPr marL="12700" marR="8255" algn="just">
              <a:lnSpc>
                <a:spcPct val="125000"/>
              </a:lnSpc>
            </a:pPr>
            <a:r>
              <a:rPr lang="es-ES" sz="2800" spc="45" dirty="0" smtClean="0">
                <a:latin typeface="Verdana" panose="020B0604030504040204" pitchFamily="34" charset="0"/>
                <a:ea typeface="Verdana" panose="020B0604030504040204" pitchFamily="34" charset="0"/>
                <a:cs typeface="Verdana"/>
              </a:rPr>
              <a:t>De igual manera cumpliendo los plazos establecidos en la </a:t>
            </a:r>
            <a:r>
              <a:rPr lang="es-CO" sz="2800" b="1" u="sng" spc="365" dirty="0">
                <a:latin typeface="Verdana"/>
                <a:cs typeface="Verdana"/>
                <a:hlinkClick r:id="rId2"/>
              </a:rPr>
              <a:t>(</a:t>
            </a:r>
            <a:r>
              <a:rPr lang="es-CO" sz="2800" b="1" u="sng" spc="229" dirty="0">
                <a:latin typeface="Verdana"/>
                <a:cs typeface="Verdana"/>
                <a:hlinkClick r:id="rId2"/>
              </a:rPr>
              <a:t>C</a:t>
            </a:r>
            <a:r>
              <a:rPr lang="es-CO" sz="2800" b="1" u="sng" spc="-165" dirty="0">
                <a:latin typeface="Verdana"/>
                <a:cs typeface="Verdana"/>
                <a:hlinkClick r:id="rId2"/>
              </a:rPr>
              <a:t>i</a:t>
            </a:r>
            <a:r>
              <a:rPr lang="es-CO" sz="2800" b="1" u="sng" spc="-220" dirty="0">
                <a:latin typeface="Verdana"/>
                <a:cs typeface="Verdana"/>
                <a:hlinkClick r:id="rId2"/>
              </a:rPr>
              <a:t>r</a:t>
            </a:r>
            <a:r>
              <a:rPr lang="es-CO" sz="2800" b="1" u="sng" spc="220" dirty="0">
                <a:latin typeface="Verdana"/>
                <a:cs typeface="Verdana"/>
                <a:hlinkClick r:id="rId2"/>
              </a:rPr>
              <a:t>c</a:t>
            </a:r>
            <a:r>
              <a:rPr lang="es-CO" sz="2800" b="1" u="sng" spc="-75" dirty="0">
                <a:latin typeface="Verdana"/>
                <a:cs typeface="Verdana"/>
                <a:hlinkClick r:id="rId2"/>
              </a:rPr>
              <a:t>u</a:t>
            </a:r>
            <a:r>
              <a:rPr lang="es-CO" sz="2800" b="1" u="sng" spc="-165" dirty="0">
                <a:latin typeface="Verdana"/>
                <a:cs typeface="Verdana"/>
                <a:hlinkClick r:id="rId2"/>
              </a:rPr>
              <a:t>l</a:t>
            </a:r>
            <a:r>
              <a:rPr lang="es-CO" sz="2800" b="1" u="sng" spc="170" dirty="0">
                <a:latin typeface="Verdana"/>
                <a:cs typeface="Verdana"/>
                <a:hlinkClick r:id="rId2"/>
              </a:rPr>
              <a:t>a</a:t>
            </a:r>
            <a:r>
              <a:rPr lang="es-CO" sz="2800" b="1" u="sng" spc="-215" dirty="0">
                <a:latin typeface="Verdana"/>
                <a:cs typeface="Verdana"/>
                <a:hlinkClick r:id="rId2"/>
              </a:rPr>
              <a:t>r</a:t>
            </a:r>
            <a:r>
              <a:rPr lang="es-CO" sz="2800" b="1" u="sng" spc="-150" dirty="0">
                <a:latin typeface="Verdana"/>
                <a:cs typeface="Verdana"/>
                <a:hlinkClick r:id="rId2"/>
              </a:rPr>
              <a:t> </a:t>
            </a:r>
            <a:r>
              <a:rPr lang="es-CO" sz="2800" b="1" u="sng" spc="-254" dirty="0">
                <a:latin typeface="Verdana"/>
                <a:cs typeface="Verdana"/>
                <a:hlinkClick r:id="rId2"/>
              </a:rPr>
              <a:t>D</a:t>
            </a:r>
            <a:r>
              <a:rPr lang="es-CO" sz="2800" b="1" u="sng" spc="385" dirty="0">
                <a:latin typeface="Verdana"/>
                <a:cs typeface="Verdana"/>
                <a:hlinkClick r:id="rId2"/>
              </a:rPr>
              <a:t>-</a:t>
            </a:r>
            <a:r>
              <a:rPr lang="es-CO" sz="2800" b="1" u="sng" spc="-20" dirty="0">
                <a:latin typeface="Verdana"/>
                <a:cs typeface="Verdana"/>
                <a:hlinkClick r:id="rId2"/>
              </a:rPr>
              <a:t>00</a:t>
            </a:r>
            <a:r>
              <a:rPr lang="es-CO" sz="2800" b="1" u="sng" spc="-220" dirty="0">
                <a:latin typeface="Verdana"/>
                <a:cs typeface="Verdana"/>
                <a:hlinkClick r:id="rId2"/>
              </a:rPr>
              <a:t>7</a:t>
            </a:r>
            <a:r>
              <a:rPr lang="es-CO" sz="2800" b="1" u="sng" spc="-150" dirty="0">
                <a:latin typeface="Verdana"/>
                <a:cs typeface="Verdana"/>
                <a:hlinkClick r:id="rId2"/>
              </a:rPr>
              <a:t> </a:t>
            </a:r>
            <a:r>
              <a:rPr lang="es-CO" sz="2800" b="1" u="sng" spc="105" dirty="0">
                <a:latin typeface="Verdana"/>
                <a:cs typeface="Verdana"/>
                <a:hlinkClick r:id="rId2"/>
              </a:rPr>
              <a:t>d</a:t>
            </a:r>
            <a:r>
              <a:rPr lang="es-CO" sz="2800" b="1" u="sng" spc="25" dirty="0">
                <a:latin typeface="Verdana"/>
                <a:cs typeface="Verdana"/>
                <a:hlinkClick r:id="rId2"/>
              </a:rPr>
              <a:t>e</a:t>
            </a:r>
            <a:r>
              <a:rPr lang="es-CO" sz="2800" b="1" u="sng" spc="-150" dirty="0">
                <a:latin typeface="Verdana"/>
                <a:cs typeface="Verdana"/>
                <a:hlinkClick r:id="rId2"/>
              </a:rPr>
              <a:t> </a:t>
            </a:r>
            <a:r>
              <a:rPr lang="es-CO" sz="2800" b="1" u="sng" spc="-994" dirty="0">
                <a:latin typeface="Verdana"/>
                <a:cs typeface="Verdana"/>
                <a:hlinkClick r:id="rId2"/>
              </a:rPr>
              <a:t>1    </a:t>
            </a:r>
            <a:r>
              <a:rPr lang="es-CO" sz="2800" b="1" u="sng" spc="-15" dirty="0">
                <a:latin typeface="Verdana"/>
                <a:cs typeface="Verdana"/>
                <a:hlinkClick r:id="rId2"/>
              </a:rPr>
              <a:t>99</a:t>
            </a:r>
            <a:r>
              <a:rPr lang="es-CO" sz="2800" b="1" u="sng" spc="-150" dirty="0">
                <a:latin typeface="Verdana"/>
                <a:cs typeface="Verdana"/>
                <a:hlinkClick r:id="rId2"/>
              </a:rPr>
              <a:t>3 </a:t>
            </a:r>
            <a:r>
              <a:rPr lang="es-CO" sz="2800" b="1" u="sng" spc="105" dirty="0">
                <a:latin typeface="Verdana"/>
                <a:cs typeface="Verdana"/>
                <a:hlinkClick r:id="rId2"/>
              </a:rPr>
              <a:t>d</a:t>
            </a:r>
            <a:r>
              <a:rPr lang="es-CO" sz="2800" b="1" u="sng" spc="20" dirty="0">
                <a:latin typeface="Verdana"/>
                <a:cs typeface="Verdana"/>
                <a:hlinkClick r:id="rId2"/>
              </a:rPr>
              <a:t>e</a:t>
            </a:r>
            <a:r>
              <a:rPr lang="es-CO" sz="2800" b="1" u="sng" spc="-160" dirty="0">
                <a:latin typeface="Verdana"/>
                <a:cs typeface="Verdana"/>
                <a:hlinkClick r:id="rId2"/>
              </a:rPr>
              <a:t>l</a:t>
            </a:r>
            <a:r>
              <a:rPr lang="es-CO" sz="2800" b="1" u="sng" spc="-150" dirty="0">
                <a:latin typeface="Verdana"/>
                <a:cs typeface="Verdana"/>
                <a:hlinkClick r:id="rId2"/>
              </a:rPr>
              <a:t> </a:t>
            </a:r>
            <a:r>
              <a:rPr lang="es-CO" sz="2800" b="1" u="sng" spc="-254" dirty="0" err="1">
                <a:latin typeface="Verdana"/>
                <a:cs typeface="Verdana"/>
                <a:hlinkClick r:id="rId2"/>
              </a:rPr>
              <a:t>D</a:t>
            </a:r>
            <a:r>
              <a:rPr lang="es-CO" sz="2800" b="1" u="sng" spc="170" dirty="0" err="1">
                <a:latin typeface="Verdana"/>
                <a:cs typeface="Verdana"/>
                <a:hlinkClick r:id="rId2"/>
              </a:rPr>
              <a:t>a</a:t>
            </a:r>
            <a:r>
              <a:rPr lang="es-CO" sz="2800" b="1" u="sng" spc="-75" dirty="0" err="1">
                <a:latin typeface="Verdana"/>
                <a:cs typeface="Verdana"/>
                <a:hlinkClick r:id="rId2"/>
              </a:rPr>
              <a:t>n</a:t>
            </a:r>
            <a:r>
              <a:rPr lang="es-CO" sz="2800" b="1" u="sng" spc="220" dirty="0" err="1">
                <a:latin typeface="Verdana"/>
                <a:cs typeface="Verdana"/>
                <a:hlinkClick r:id="rId2"/>
              </a:rPr>
              <a:t>c</a:t>
            </a:r>
            <a:r>
              <a:rPr lang="es-CO" sz="2800" b="1" u="sng" spc="50" dirty="0" err="1">
                <a:latin typeface="Verdana"/>
                <a:cs typeface="Verdana"/>
                <a:hlinkClick r:id="rId2"/>
              </a:rPr>
              <a:t>oo</a:t>
            </a:r>
            <a:r>
              <a:rPr lang="es-CO" sz="2800" b="1" u="sng" spc="105" dirty="0" err="1">
                <a:latin typeface="Verdana"/>
                <a:cs typeface="Verdana"/>
                <a:hlinkClick r:id="rId2"/>
              </a:rPr>
              <a:t>p</a:t>
            </a:r>
            <a:r>
              <a:rPr lang="es-CO" sz="2800" b="1" u="sng" spc="365" dirty="0">
                <a:latin typeface="Verdana"/>
                <a:cs typeface="Verdana"/>
                <a:hlinkClick r:id="rId2"/>
              </a:rPr>
              <a:t>)</a:t>
            </a:r>
            <a:r>
              <a:rPr lang="es-CO" sz="2800" b="1" u="sng" spc="-425" dirty="0">
                <a:latin typeface="Verdana"/>
                <a:cs typeface="Verdana"/>
                <a:hlinkClick r:id="rId2"/>
              </a:rPr>
              <a:t>.</a:t>
            </a:r>
            <a:endParaRPr lang="es-CO" sz="2800" b="1" u="sng" dirty="0">
              <a:latin typeface="Verdana"/>
              <a:cs typeface="Verdana"/>
            </a:endParaRPr>
          </a:p>
          <a:p>
            <a:pPr marL="12700" marR="8255" algn="just">
              <a:lnSpc>
                <a:spcPct val="125000"/>
              </a:lnSpc>
            </a:pPr>
            <a:endParaRPr lang="es-ES" sz="2800" spc="45" dirty="0">
              <a:latin typeface="Verdana" panose="020B0604030504040204" pitchFamily="34" charset="0"/>
              <a:ea typeface="Verdana" panose="020B0604030504040204" pitchFamily="34" charset="0"/>
              <a:cs typeface="Verdana"/>
            </a:endParaRPr>
          </a:p>
          <a:p>
            <a:pPr marL="12700" marR="5715" algn="just">
              <a:lnSpc>
                <a:spcPct val="125000"/>
              </a:lnSpc>
              <a:spcBef>
                <a:spcPts val="720"/>
              </a:spcBef>
            </a:pPr>
            <a:endParaRPr sz="2800" dirty="0">
              <a:latin typeface="Verdana" panose="020B0604030504040204" pitchFamily="34" charset="0"/>
              <a:ea typeface="Verdana" panose="020B0604030504040204" pitchFamily="34" charset="0"/>
              <a:cs typeface="Verdana"/>
            </a:endParaRPr>
          </a:p>
        </p:txBody>
      </p:sp>
      <p:grpSp>
        <p:nvGrpSpPr>
          <p:cNvPr id="2" name="Grupo 1">
            <a:extLst>
              <a:ext uri="{FF2B5EF4-FFF2-40B4-BE49-F238E27FC236}">
                <a16:creationId xmlns:a16="http://schemas.microsoft.com/office/drawing/2014/main" id="{DE1A1FAF-A312-3476-02F8-7B8E70DEBBE8}"/>
              </a:ext>
            </a:extLst>
          </p:cNvPr>
          <p:cNvGrpSpPr/>
          <p:nvPr/>
        </p:nvGrpSpPr>
        <p:grpSpPr>
          <a:xfrm>
            <a:off x="2133600" y="1638300"/>
            <a:ext cx="9525000" cy="992160"/>
            <a:chOff x="0" y="12869"/>
            <a:chExt cx="9525000" cy="992160"/>
          </a:xfrm>
          <a:scene3d>
            <a:camera prst="orthographicFront"/>
            <a:lightRig rig="threePt" dir="t">
              <a:rot lat="0" lon="0" rev="7500000"/>
            </a:lightRig>
          </a:scene3d>
        </p:grpSpPr>
        <p:sp>
          <p:nvSpPr>
            <p:cNvPr id="7" name="Rectángulo: esquinas redondeadas 6">
              <a:extLst>
                <a:ext uri="{FF2B5EF4-FFF2-40B4-BE49-F238E27FC236}">
                  <a16:creationId xmlns:a16="http://schemas.microsoft.com/office/drawing/2014/main" id="{413B7740-9D79-296C-91CC-4E00ADC30599}"/>
                </a:ext>
              </a:extLst>
            </p:cNvPr>
            <p:cNvSpPr/>
            <p:nvPr/>
          </p:nvSpPr>
          <p:spPr>
            <a:xfrm>
              <a:off x="0" y="12869"/>
              <a:ext cx="9525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8" name="Rectángulo: esquinas redondeadas 4">
              <a:extLst>
                <a:ext uri="{FF2B5EF4-FFF2-40B4-BE49-F238E27FC236}">
                  <a16:creationId xmlns:a16="http://schemas.microsoft.com/office/drawing/2014/main" id="{A2B57E4C-2FDA-907A-E778-ACC6BE067C38}"/>
                </a:ext>
              </a:extLst>
            </p:cNvPr>
            <p:cNvSpPr txBox="1"/>
            <p:nvPr/>
          </p:nvSpPr>
          <p:spPr>
            <a:xfrm>
              <a:off x="48433" y="61302"/>
              <a:ext cx="9428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s-CO" sz="3600" b="1" kern="1200" dirty="0"/>
                <a:t>1. Tipos de Reuniones</a:t>
              </a:r>
              <a:endParaRPr lang="es-CO" sz="3600" kern="1200" dirty="0"/>
            </a:p>
          </p:txBody>
        </p:sp>
      </p:grpSp>
    </p:spTree>
    <p:extLst>
      <p:ext uri="{BB962C8B-B14F-4D97-AF65-F5344CB8AC3E}">
        <p14:creationId xmlns:p14="http://schemas.microsoft.com/office/powerpoint/2010/main" val="30923381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7C3AC564-BC8F-91AC-5F34-E3C7B8BB2F9B}"/>
              </a:ext>
            </a:extLst>
          </p:cNvPr>
          <p:cNvSpPr txBox="1"/>
          <p:nvPr/>
        </p:nvSpPr>
        <p:spPr>
          <a:xfrm>
            <a:off x="2133600" y="2716993"/>
            <a:ext cx="13716000" cy="4832092"/>
          </a:xfrm>
          <a:prstGeom prst="rect">
            <a:avLst/>
          </a:prstGeom>
          <a:noFill/>
        </p:spPr>
        <p:txBody>
          <a:bodyPr wrap="square">
            <a:spAutoFit/>
          </a:bodyPr>
          <a:lstStyle/>
          <a:p>
            <a:pPr algn="just"/>
            <a:r>
              <a:rPr lang="es-ES" sz="2800" b="1" u="sng" dirty="0">
                <a:latin typeface="Verdana" panose="020B0604030504040204" pitchFamily="34" charset="0"/>
                <a:ea typeface="Verdana" panose="020B0604030504040204" pitchFamily="34" charset="0"/>
              </a:rPr>
              <a:t>Reuniones no presenciales</a:t>
            </a:r>
            <a:r>
              <a:rPr lang="es-ES" sz="2800" b="1" dirty="0">
                <a:latin typeface="Verdana" panose="020B0604030504040204" pitchFamily="34" charset="0"/>
                <a:ea typeface="Verdana" panose="020B0604030504040204" pitchFamily="34" charset="0"/>
              </a:rPr>
              <a:t>: </a:t>
            </a:r>
            <a:r>
              <a:rPr lang="es-ES" sz="2800" dirty="0">
                <a:latin typeface="Verdana" panose="020B0604030504040204" pitchFamily="34" charset="0"/>
                <a:ea typeface="Verdana" panose="020B0604030504040204" pitchFamily="34" charset="0"/>
              </a:rPr>
              <a:t>podrá haber reuniones no presenciales cuando por  cualquier medio los asociados o accionistas puedan tomar decisiones por  comunicación sucesiva o simultánea siempre que se cuente con el quorum  necesario para deliberar según lo establecido estatutaria o legalmente</a:t>
            </a:r>
            <a:r>
              <a:rPr lang="es-ES" sz="2800" dirty="0" smtClean="0">
                <a:latin typeface="Verdana" panose="020B0604030504040204" pitchFamily="34" charset="0"/>
                <a:ea typeface="Verdana" panose="020B0604030504040204" pitchFamily="34" charset="0"/>
              </a:rPr>
              <a:t>.</a:t>
            </a:r>
          </a:p>
          <a:p>
            <a:pPr algn="just"/>
            <a:endParaRPr lang="es-ES" sz="2800" dirty="0">
              <a:latin typeface="Verdana" panose="020B0604030504040204" pitchFamily="34" charset="0"/>
              <a:ea typeface="Verdana" panose="020B0604030504040204" pitchFamily="34" charset="0"/>
            </a:endParaRPr>
          </a:p>
          <a:p>
            <a:pPr algn="just"/>
            <a:r>
              <a:rPr lang="es-CO" sz="2800" dirty="0" smtClean="0">
                <a:latin typeface="Verdana" panose="020B0604030504040204" pitchFamily="34" charset="0"/>
                <a:ea typeface="Verdana" panose="020B0604030504040204" pitchFamily="34" charset="0"/>
              </a:rPr>
              <a:t>Se recomienda consagrar </a:t>
            </a:r>
            <a:r>
              <a:rPr lang="es-CO" sz="2800" dirty="0">
                <a:latin typeface="Verdana" panose="020B0604030504040204" pitchFamily="34" charset="0"/>
                <a:ea typeface="Verdana" panose="020B0604030504040204" pitchFamily="34" charset="0"/>
              </a:rPr>
              <a:t>en los estatutos del FMI la posibilidad de adelantar sesiones de Juntas Directivas, Comités y/o Asambleas (Ordinarias o extraordinarias) virtuales o mixtas, toda vez que se cuenta con dicha facultad mediante una norma jurídica, la cual viene a suplir el silencio o vacío de los estatutos</a:t>
            </a:r>
            <a:r>
              <a:rPr lang="es-CO" sz="2800" dirty="0" smtClean="0">
                <a:latin typeface="Verdana" panose="020B0604030504040204" pitchFamily="34" charset="0"/>
                <a:ea typeface="Verdana" panose="020B0604030504040204" pitchFamily="34" charset="0"/>
              </a:rPr>
              <a:t>.</a:t>
            </a:r>
            <a:endParaRPr lang="es-ES" sz="2800" dirty="0">
              <a:latin typeface="Verdana" panose="020B0604030504040204" pitchFamily="34" charset="0"/>
              <a:ea typeface="Verdana" panose="020B0604030504040204" pitchFamily="34" charset="0"/>
            </a:endParaRPr>
          </a:p>
        </p:txBody>
      </p:sp>
      <p:grpSp>
        <p:nvGrpSpPr>
          <p:cNvPr id="10" name="Grupo 9">
            <a:extLst>
              <a:ext uri="{FF2B5EF4-FFF2-40B4-BE49-F238E27FC236}">
                <a16:creationId xmlns:a16="http://schemas.microsoft.com/office/drawing/2014/main" id="{9044D7E9-9511-A3A9-A802-84AB7752856C}"/>
              </a:ext>
            </a:extLst>
          </p:cNvPr>
          <p:cNvGrpSpPr/>
          <p:nvPr/>
        </p:nvGrpSpPr>
        <p:grpSpPr>
          <a:xfrm>
            <a:off x="2133600" y="1638300"/>
            <a:ext cx="9525000" cy="992160"/>
            <a:chOff x="0" y="12869"/>
            <a:chExt cx="9525000" cy="992160"/>
          </a:xfrm>
          <a:scene3d>
            <a:camera prst="orthographicFront"/>
            <a:lightRig rig="threePt" dir="t">
              <a:rot lat="0" lon="0" rev="7500000"/>
            </a:lightRig>
          </a:scene3d>
        </p:grpSpPr>
        <p:sp>
          <p:nvSpPr>
            <p:cNvPr id="11" name="Rectángulo: esquinas redondeadas 10">
              <a:extLst>
                <a:ext uri="{FF2B5EF4-FFF2-40B4-BE49-F238E27FC236}">
                  <a16:creationId xmlns:a16="http://schemas.microsoft.com/office/drawing/2014/main" id="{9C296FD4-FF43-D056-533F-75575AD4D705}"/>
                </a:ext>
              </a:extLst>
            </p:cNvPr>
            <p:cNvSpPr/>
            <p:nvPr/>
          </p:nvSpPr>
          <p:spPr>
            <a:xfrm>
              <a:off x="0" y="12869"/>
              <a:ext cx="9525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2" name="Rectángulo: esquinas redondeadas 4">
              <a:extLst>
                <a:ext uri="{FF2B5EF4-FFF2-40B4-BE49-F238E27FC236}">
                  <a16:creationId xmlns:a16="http://schemas.microsoft.com/office/drawing/2014/main" id="{347B99F9-CB48-B36D-FF8C-60B2DB50D380}"/>
                </a:ext>
              </a:extLst>
            </p:cNvPr>
            <p:cNvSpPr txBox="1"/>
            <p:nvPr/>
          </p:nvSpPr>
          <p:spPr>
            <a:xfrm>
              <a:off x="48433" y="61302"/>
              <a:ext cx="9428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s-CO" sz="3600" b="1" kern="1200" dirty="0"/>
                <a:t>1. Tipos de Reuniones</a:t>
              </a:r>
              <a:endParaRPr lang="es-CO" sz="3600" kern="1200" dirty="0"/>
            </a:p>
          </p:txBody>
        </p:sp>
      </p:grpSp>
    </p:spTree>
    <p:extLst>
      <p:ext uri="{BB962C8B-B14F-4D97-AF65-F5344CB8AC3E}">
        <p14:creationId xmlns:p14="http://schemas.microsoft.com/office/powerpoint/2010/main" val="790672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7C3AC564-BC8F-91AC-5F34-E3C7B8BB2F9B}"/>
              </a:ext>
            </a:extLst>
          </p:cNvPr>
          <p:cNvSpPr txBox="1"/>
          <p:nvPr/>
        </p:nvSpPr>
        <p:spPr>
          <a:xfrm>
            <a:off x="2133600" y="2716993"/>
            <a:ext cx="13716000" cy="1384995"/>
          </a:xfrm>
          <a:prstGeom prst="rect">
            <a:avLst/>
          </a:prstGeom>
          <a:noFill/>
        </p:spPr>
        <p:txBody>
          <a:bodyPr wrap="square">
            <a:spAutoFit/>
          </a:bodyPr>
          <a:lstStyle/>
          <a:p>
            <a:pPr algn="just"/>
            <a:r>
              <a:rPr lang="es-ES" sz="2800" b="1" u="sng" dirty="0">
                <a:latin typeface="Verdana" panose="020B0604030504040204" pitchFamily="34" charset="0"/>
                <a:ea typeface="Verdana" panose="020B0604030504040204" pitchFamily="34" charset="0"/>
              </a:rPr>
              <a:t>Reuniones mixtas:</a:t>
            </a:r>
            <a:r>
              <a:rPr lang="es-ES" sz="2800" b="1" dirty="0">
                <a:latin typeface="Verdana" panose="020B0604030504040204" pitchFamily="34" charset="0"/>
                <a:ea typeface="Verdana" panose="020B0604030504040204" pitchFamily="34" charset="0"/>
              </a:rPr>
              <a:t> </a:t>
            </a:r>
            <a:r>
              <a:rPr lang="es-ES" sz="2800" dirty="0">
                <a:latin typeface="Verdana" panose="020B0604030504040204" pitchFamily="34" charset="0"/>
                <a:ea typeface="Verdana" panose="020B0604030504040204" pitchFamily="34" charset="0"/>
              </a:rPr>
              <a:t>aquellas en las que algunos asociados asisten  presencialmente (físicamente) y otros no presencialmente (virtualmente), según  lo convenido en los estatutos.</a:t>
            </a:r>
          </a:p>
        </p:txBody>
      </p:sp>
      <p:grpSp>
        <p:nvGrpSpPr>
          <p:cNvPr id="10" name="Grupo 9">
            <a:extLst>
              <a:ext uri="{FF2B5EF4-FFF2-40B4-BE49-F238E27FC236}">
                <a16:creationId xmlns:a16="http://schemas.microsoft.com/office/drawing/2014/main" id="{9044D7E9-9511-A3A9-A802-84AB7752856C}"/>
              </a:ext>
            </a:extLst>
          </p:cNvPr>
          <p:cNvGrpSpPr/>
          <p:nvPr/>
        </p:nvGrpSpPr>
        <p:grpSpPr>
          <a:xfrm>
            <a:off x="2133600" y="1638300"/>
            <a:ext cx="9525000" cy="992160"/>
            <a:chOff x="0" y="12869"/>
            <a:chExt cx="9525000" cy="992160"/>
          </a:xfrm>
          <a:scene3d>
            <a:camera prst="orthographicFront"/>
            <a:lightRig rig="threePt" dir="t">
              <a:rot lat="0" lon="0" rev="7500000"/>
            </a:lightRig>
          </a:scene3d>
        </p:grpSpPr>
        <p:sp>
          <p:nvSpPr>
            <p:cNvPr id="11" name="Rectángulo: esquinas redondeadas 10">
              <a:extLst>
                <a:ext uri="{FF2B5EF4-FFF2-40B4-BE49-F238E27FC236}">
                  <a16:creationId xmlns:a16="http://schemas.microsoft.com/office/drawing/2014/main" id="{9C296FD4-FF43-D056-533F-75575AD4D705}"/>
                </a:ext>
              </a:extLst>
            </p:cNvPr>
            <p:cNvSpPr/>
            <p:nvPr/>
          </p:nvSpPr>
          <p:spPr>
            <a:xfrm>
              <a:off x="0" y="12869"/>
              <a:ext cx="9525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2" name="Rectángulo: esquinas redondeadas 4">
              <a:extLst>
                <a:ext uri="{FF2B5EF4-FFF2-40B4-BE49-F238E27FC236}">
                  <a16:creationId xmlns:a16="http://schemas.microsoft.com/office/drawing/2014/main" id="{347B99F9-CB48-B36D-FF8C-60B2DB50D380}"/>
                </a:ext>
              </a:extLst>
            </p:cNvPr>
            <p:cNvSpPr txBox="1"/>
            <p:nvPr/>
          </p:nvSpPr>
          <p:spPr>
            <a:xfrm>
              <a:off x="48433" y="61302"/>
              <a:ext cx="9428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s-CO" sz="3600" b="1" kern="1200" dirty="0"/>
                <a:t>1. Tipos de Reuniones</a:t>
              </a:r>
              <a:endParaRPr lang="es-CO" sz="3600" kern="1200" dirty="0"/>
            </a:p>
          </p:txBody>
        </p:sp>
      </p:grpSp>
    </p:spTree>
    <p:extLst>
      <p:ext uri="{BB962C8B-B14F-4D97-AF65-F5344CB8AC3E}">
        <p14:creationId xmlns:p14="http://schemas.microsoft.com/office/powerpoint/2010/main" val="34498680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FF8BA424-B390-DC25-D083-956D9E5103ED}"/>
              </a:ext>
            </a:extLst>
          </p:cNvPr>
          <p:cNvGrpSpPr/>
          <p:nvPr/>
        </p:nvGrpSpPr>
        <p:grpSpPr>
          <a:xfrm>
            <a:off x="2133600" y="1638300"/>
            <a:ext cx="9296400" cy="992160"/>
            <a:chOff x="0" y="1157669"/>
            <a:chExt cx="9906000" cy="992160"/>
          </a:xfrm>
          <a:scene3d>
            <a:camera prst="orthographicFront"/>
            <a:lightRig rig="threePt" dir="t">
              <a:rot lat="0" lon="0" rev="7500000"/>
            </a:lightRig>
          </a:scene3d>
        </p:grpSpPr>
        <p:sp>
          <p:nvSpPr>
            <p:cNvPr id="14" name="Rectángulo: esquinas redondeadas 13">
              <a:extLst>
                <a:ext uri="{FF2B5EF4-FFF2-40B4-BE49-F238E27FC236}">
                  <a16:creationId xmlns:a16="http://schemas.microsoft.com/office/drawing/2014/main" id="{CA23E9F3-6AA1-E6E4-0C6D-60924E48E02E}"/>
                </a:ext>
              </a:extLst>
            </p:cNvPr>
            <p:cNvSpPr/>
            <p:nvPr/>
          </p:nvSpPr>
          <p:spPr>
            <a:xfrm>
              <a:off x="0" y="1157669"/>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1875044"/>
                <a:satOff val="-2813"/>
                <a:lumOff val="-458"/>
                <a:alphaOff val="0"/>
              </a:schemeClr>
            </a:fillRef>
            <a:effectRef idx="2">
              <a:schemeClr val="accent3">
                <a:hueOff val="1875044"/>
                <a:satOff val="-2813"/>
                <a:lumOff val="-458"/>
                <a:alphaOff val="0"/>
              </a:schemeClr>
            </a:effectRef>
            <a:fontRef idx="minor">
              <a:schemeClr val="lt1"/>
            </a:fontRef>
          </p:style>
        </p:sp>
        <p:sp>
          <p:nvSpPr>
            <p:cNvPr id="15" name="Rectángulo: esquinas redondeadas 4">
              <a:extLst>
                <a:ext uri="{FF2B5EF4-FFF2-40B4-BE49-F238E27FC236}">
                  <a16:creationId xmlns:a16="http://schemas.microsoft.com/office/drawing/2014/main" id="{32D46F82-0D9C-3039-5A8E-7D2E9FE90E77}"/>
                </a:ext>
              </a:extLst>
            </p:cNvPr>
            <p:cNvSpPr txBox="1"/>
            <p:nvPr/>
          </p:nvSpPr>
          <p:spPr>
            <a:xfrm>
              <a:off x="48433" y="1206102"/>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2. Convocatorias</a:t>
              </a:r>
              <a:endParaRPr lang="es-CO" sz="3600" kern="1200" dirty="0"/>
            </a:p>
          </p:txBody>
        </p:sp>
      </p:grpSp>
      <p:sp>
        <p:nvSpPr>
          <p:cNvPr id="2" name="object 12">
            <a:extLst>
              <a:ext uri="{FF2B5EF4-FFF2-40B4-BE49-F238E27FC236}">
                <a16:creationId xmlns:a16="http://schemas.microsoft.com/office/drawing/2014/main" id="{7C0063F4-22DA-76FF-84D5-5BF6522E93B9}"/>
              </a:ext>
            </a:extLst>
          </p:cNvPr>
          <p:cNvSpPr txBox="1"/>
          <p:nvPr/>
        </p:nvSpPr>
        <p:spPr>
          <a:xfrm>
            <a:off x="2182033" y="2653239"/>
            <a:ext cx="13591367" cy="4465389"/>
          </a:xfrm>
          <a:prstGeom prst="rect">
            <a:avLst/>
          </a:prstGeom>
        </p:spPr>
        <p:txBody>
          <a:bodyPr vert="horz" wrap="square" lIns="0" tIns="214629" rIns="0" bIns="0" rtlCol="0">
            <a:spAutoFit/>
          </a:bodyPr>
          <a:lstStyle/>
          <a:p>
            <a:pPr marL="12700" algn="just">
              <a:lnSpc>
                <a:spcPct val="100000"/>
              </a:lnSpc>
              <a:spcBef>
                <a:spcPts val="1689"/>
              </a:spcBef>
            </a:pPr>
            <a:r>
              <a:rPr sz="2800" spc="15" dirty="0">
                <a:latin typeface="Verdana"/>
                <a:cs typeface="Verdana"/>
              </a:rPr>
              <a:t>Toda </a:t>
            </a:r>
            <a:r>
              <a:rPr sz="2800" spc="10" dirty="0">
                <a:latin typeface="Verdana"/>
                <a:cs typeface="Verdana"/>
              </a:rPr>
              <a:t>convocatoria </a:t>
            </a:r>
            <a:r>
              <a:rPr sz="2800" spc="5" dirty="0">
                <a:latin typeface="Verdana"/>
                <a:cs typeface="Verdana"/>
              </a:rPr>
              <a:t>se </a:t>
            </a:r>
            <a:r>
              <a:rPr sz="2800" spc="10" dirty="0">
                <a:latin typeface="Verdana"/>
                <a:cs typeface="Verdana"/>
              </a:rPr>
              <a:t>hará </a:t>
            </a:r>
            <a:r>
              <a:rPr sz="2800" spc="-25" dirty="0">
                <a:latin typeface="Verdana"/>
                <a:cs typeface="Verdana"/>
              </a:rPr>
              <a:t>en </a:t>
            </a:r>
            <a:r>
              <a:rPr sz="2800" spc="5" dirty="0">
                <a:latin typeface="Verdana"/>
                <a:cs typeface="Verdana"/>
              </a:rPr>
              <a:t>la </a:t>
            </a:r>
            <a:r>
              <a:rPr sz="2800" dirty="0">
                <a:latin typeface="Verdana"/>
                <a:cs typeface="Verdana"/>
              </a:rPr>
              <a:t>forma </a:t>
            </a:r>
            <a:r>
              <a:rPr sz="2800" spc="-55" dirty="0">
                <a:latin typeface="Verdana"/>
                <a:cs typeface="Verdana"/>
              </a:rPr>
              <a:t>prevista </a:t>
            </a:r>
            <a:r>
              <a:rPr sz="2800" spc="-25" dirty="0">
                <a:latin typeface="Verdana"/>
                <a:cs typeface="Verdana"/>
              </a:rPr>
              <a:t>en </a:t>
            </a:r>
            <a:r>
              <a:rPr sz="2800" spc="-45" dirty="0">
                <a:latin typeface="Verdana"/>
                <a:cs typeface="Verdana"/>
              </a:rPr>
              <a:t>los </a:t>
            </a:r>
            <a:r>
              <a:rPr sz="2800" spc="-40" dirty="0">
                <a:latin typeface="Verdana"/>
                <a:cs typeface="Verdana"/>
              </a:rPr>
              <a:t>estatutos </a:t>
            </a:r>
            <a:r>
              <a:rPr sz="2800" spc="-365" dirty="0">
                <a:latin typeface="Verdana"/>
                <a:cs typeface="Verdana"/>
              </a:rPr>
              <a:t>y,</a:t>
            </a:r>
            <a:r>
              <a:rPr sz="2800" spc="-360" dirty="0">
                <a:latin typeface="Verdana"/>
                <a:cs typeface="Verdana"/>
              </a:rPr>
              <a:t> </a:t>
            </a:r>
            <a:r>
              <a:rPr sz="2800" spc="175" dirty="0">
                <a:latin typeface="Verdana"/>
                <a:cs typeface="Verdana"/>
              </a:rPr>
              <a:t>a </a:t>
            </a:r>
            <a:r>
              <a:rPr sz="2800" spc="-10" dirty="0">
                <a:latin typeface="Verdana"/>
                <a:cs typeface="Verdana"/>
              </a:rPr>
              <a:t>falta </a:t>
            </a:r>
            <a:r>
              <a:rPr sz="2800" spc="65" dirty="0">
                <a:latin typeface="Verdana"/>
                <a:cs typeface="Verdana"/>
              </a:rPr>
              <a:t>de </a:t>
            </a:r>
            <a:r>
              <a:rPr sz="2800" spc="70" dirty="0">
                <a:latin typeface="Verdana"/>
                <a:cs typeface="Verdana"/>
              </a:rPr>
              <a:t> </a:t>
            </a:r>
            <a:r>
              <a:rPr sz="2800" spc="-65" dirty="0">
                <a:latin typeface="Verdana"/>
                <a:cs typeface="Verdana"/>
              </a:rPr>
              <a:t>estipulación, </a:t>
            </a:r>
            <a:r>
              <a:rPr sz="2800" dirty="0">
                <a:latin typeface="Verdana"/>
                <a:cs typeface="Verdana"/>
              </a:rPr>
              <a:t>mediante </a:t>
            </a:r>
            <a:r>
              <a:rPr sz="2800" spc="-25" dirty="0">
                <a:latin typeface="Verdana"/>
                <a:cs typeface="Verdana"/>
              </a:rPr>
              <a:t>aviso </a:t>
            </a:r>
            <a:r>
              <a:rPr sz="2800" spc="20" dirty="0">
                <a:latin typeface="Verdana"/>
                <a:cs typeface="Verdana"/>
              </a:rPr>
              <a:t>que </a:t>
            </a:r>
            <a:r>
              <a:rPr sz="2800" spc="5" dirty="0">
                <a:latin typeface="Verdana"/>
                <a:cs typeface="Verdana"/>
              </a:rPr>
              <a:t>se </a:t>
            </a:r>
            <a:r>
              <a:rPr sz="2800" spc="15" dirty="0">
                <a:latin typeface="Verdana"/>
                <a:cs typeface="Verdana"/>
              </a:rPr>
              <a:t>publicará </a:t>
            </a:r>
            <a:r>
              <a:rPr sz="2800" spc="-25" dirty="0">
                <a:latin typeface="Verdana"/>
                <a:cs typeface="Verdana"/>
              </a:rPr>
              <a:t>en </a:t>
            </a:r>
            <a:r>
              <a:rPr sz="2800" spc="-75" dirty="0">
                <a:latin typeface="Verdana"/>
                <a:cs typeface="Verdana"/>
              </a:rPr>
              <a:t>un </a:t>
            </a:r>
            <a:r>
              <a:rPr sz="2800" spc="-35" dirty="0">
                <a:latin typeface="Verdana"/>
                <a:cs typeface="Verdana"/>
              </a:rPr>
              <a:t>diario </a:t>
            </a:r>
            <a:r>
              <a:rPr sz="2800" spc="65" dirty="0">
                <a:latin typeface="Verdana"/>
                <a:cs typeface="Verdana"/>
              </a:rPr>
              <a:t>de </a:t>
            </a:r>
            <a:r>
              <a:rPr sz="2800" dirty="0">
                <a:latin typeface="Verdana"/>
                <a:cs typeface="Verdana"/>
              </a:rPr>
              <a:t>circulación </a:t>
            </a:r>
            <a:r>
              <a:rPr sz="2800" spc="-25" dirty="0">
                <a:latin typeface="Verdana"/>
                <a:cs typeface="Verdana"/>
              </a:rPr>
              <a:t>en </a:t>
            </a:r>
            <a:r>
              <a:rPr sz="2800" spc="-70" dirty="0">
                <a:latin typeface="Verdana"/>
                <a:cs typeface="Verdana"/>
              </a:rPr>
              <a:t>el </a:t>
            </a:r>
            <a:r>
              <a:rPr sz="2800" spc="-65" dirty="0">
                <a:latin typeface="Verdana"/>
                <a:cs typeface="Verdana"/>
              </a:rPr>
              <a:t> </a:t>
            </a:r>
            <a:r>
              <a:rPr sz="2800" spc="-15" dirty="0">
                <a:latin typeface="Verdana"/>
                <a:cs typeface="Verdana"/>
              </a:rPr>
              <a:t>domicilio </a:t>
            </a:r>
            <a:r>
              <a:rPr sz="2800" spc="-20" dirty="0">
                <a:latin typeface="Verdana"/>
                <a:cs typeface="Verdana"/>
              </a:rPr>
              <a:t>principal </a:t>
            </a:r>
            <a:r>
              <a:rPr sz="2800" spc="65" dirty="0">
                <a:latin typeface="Verdana"/>
                <a:cs typeface="Verdana"/>
              </a:rPr>
              <a:t>de </a:t>
            </a:r>
            <a:r>
              <a:rPr sz="2800" spc="5" dirty="0">
                <a:latin typeface="Verdana"/>
                <a:cs typeface="Verdana"/>
              </a:rPr>
              <a:t>la sociedad. </a:t>
            </a:r>
            <a:r>
              <a:rPr sz="2800" spc="-20" dirty="0">
                <a:latin typeface="Verdana"/>
                <a:cs typeface="Verdana"/>
              </a:rPr>
              <a:t>Tratándose </a:t>
            </a:r>
            <a:r>
              <a:rPr sz="2800" spc="65" dirty="0">
                <a:latin typeface="Verdana"/>
                <a:cs typeface="Verdana"/>
              </a:rPr>
              <a:t>de </a:t>
            </a:r>
            <a:r>
              <a:rPr sz="2800" spc="70" dirty="0">
                <a:latin typeface="Verdana"/>
                <a:cs typeface="Verdana"/>
              </a:rPr>
              <a:t>asamblea </a:t>
            </a:r>
            <a:r>
              <a:rPr sz="2800" spc="-65" dirty="0">
                <a:latin typeface="Verdana"/>
                <a:cs typeface="Verdana"/>
              </a:rPr>
              <a:t>extraordinaria </a:t>
            </a:r>
            <a:r>
              <a:rPr sz="2800" spc="-25" dirty="0">
                <a:latin typeface="Verdana"/>
                <a:cs typeface="Verdana"/>
              </a:rPr>
              <a:t>en </a:t>
            </a:r>
            <a:r>
              <a:rPr sz="2800" spc="-70" dirty="0">
                <a:latin typeface="Verdana"/>
                <a:cs typeface="Verdana"/>
              </a:rPr>
              <a:t>el </a:t>
            </a:r>
            <a:r>
              <a:rPr sz="2800" spc="-65" dirty="0">
                <a:latin typeface="Verdana"/>
                <a:cs typeface="Verdana"/>
              </a:rPr>
              <a:t> </a:t>
            </a:r>
            <a:r>
              <a:rPr sz="2800" spc="-25" dirty="0">
                <a:latin typeface="Verdana"/>
                <a:cs typeface="Verdana"/>
              </a:rPr>
              <a:t>aviso</a:t>
            </a:r>
            <a:r>
              <a:rPr sz="2800" spc="-155" dirty="0">
                <a:latin typeface="Verdana"/>
                <a:cs typeface="Verdana"/>
              </a:rPr>
              <a:t> </a:t>
            </a:r>
            <a:r>
              <a:rPr sz="2800" spc="5" dirty="0">
                <a:latin typeface="Verdana"/>
                <a:cs typeface="Verdana"/>
              </a:rPr>
              <a:t>se</a:t>
            </a:r>
            <a:r>
              <a:rPr sz="2800" spc="-150" dirty="0">
                <a:latin typeface="Verdana"/>
                <a:cs typeface="Verdana"/>
              </a:rPr>
              <a:t> </a:t>
            </a:r>
            <a:r>
              <a:rPr sz="2800" spc="-55" dirty="0">
                <a:latin typeface="Verdana"/>
                <a:cs typeface="Verdana"/>
              </a:rPr>
              <a:t>insertará</a:t>
            </a:r>
            <a:r>
              <a:rPr sz="2800" spc="-150" dirty="0">
                <a:latin typeface="Verdana"/>
                <a:cs typeface="Verdana"/>
              </a:rPr>
              <a:t> </a:t>
            </a:r>
            <a:r>
              <a:rPr sz="2800" spc="-70" dirty="0">
                <a:latin typeface="Verdana"/>
                <a:cs typeface="Verdana"/>
              </a:rPr>
              <a:t>el</a:t>
            </a:r>
            <a:r>
              <a:rPr sz="2800" spc="-150" dirty="0">
                <a:latin typeface="Verdana"/>
                <a:cs typeface="Verdana"/>
              </a:rPr>
              <a:t> </a:t>
            </a:r>
            <a:r>
              <a:rPr sz="2800" spc="-25" dirty="0">
                <a:latin typeface="Verdana"/>
                <a:cs typeface="Verdana"/>
              </a:rPr>
              <a:t>orden</a:t>
            </a:r>
            <a:r>
              <a:rPr sz="2800" spc="-150" dirty="0">
                <a:latin typeface="Verdana"/>
                <a:cs typeface="Verdana"/>
              </a:rPr>
              <a:t> </a:t>
            </a:r>
            <a:r>
              <a:rPr sz="2800" spc="-10" dirty="0">
                <a:latin typeface="Verdana"/>
                <a:cs typeface="Verdana"/>
              </a:rPr>
              <a:t>del</a:t>
            </a:r>
            <a:r>
              <a:rPr sz="2800" spc="-150" dirty="0">
                <a:latin typeface="Verdana"/>
                <a:cs typeface="Verdana"/>
              </a:rPr>
              <a:t> </a:t>
            </a:r>
            <a:r>
              <a:rPr sz="2800" spc="-80" dirty="0">
                <a:latin typeface="Verdana"/>
                <a:cs typeface="Verdana"/>
              </a:rPr>
              <a:t>día.</a:t>
            </a:r>
            <a:endParaRPr sz="2800" dirty="0">
              <a:latin typeface="Verdana"/>
              <a:cs typeface="Verdana"/>
            </a:endParaRPr>
          </a:p>
          <a:p>
            <a:pPr>
              <a:lnSpc>
                <a:spcPct val="100000"/>
              </a:lnSpc>
              <a:spcBef>
                <a:spcPts val="35"/>
              </a:spcBef>
            </a:pPr>
            <a:endParaRPr sz="2800" dirty="0">
              <a:latin typeface="Verdana"/>
              <a:cs typeface="Verdana"/>
            </a:endParaRPr>
          </a:p>
          <a:p>
            <a:pPr marL="12700" marR="6985" algn="just">
              <a:lnSpc>
                <a:spcPct val="125000"/>
              </a:lnSpc>
            </a:pPr>
            <a:r>
              <a:rPr sz="2800" dirty="0">
                <a:latin typeface="Verdana"/>
                <a:cs typeface="Verdana"/>
              </a:rPr>
              <a:t>Para las </a:t>
            </a:r>
            <a:r>
              <a:rPr sz="2800" spc="-60" dirty="0">
                <a:latin typeface="Verdana"/>
                <a:cs typeface="Verdana"/>
              </a:rPr>
              <a:t>reuniones </a:t>
            </a:r>
            <a:r>
              <a:rPr sz="2800" spc="-25" dirty="0">
                <a:latin typeface="Verdana"/>
                <a:cs typeface="Verdana"/>
              </a:rPr>
              <a:t>en </a:t>
            </a:r>
            <a:r>
              <a:rPr sz="2800" spc="20" dirty="0">
                <a:latin typeface="Verdana"/>
                <a:cs typeface="Verdana"/>
              </a:rPr>
              <a:t>que </a:t>
            </a:r>
            <a:r>
              <a:rPr sz="2800" spc="5" dirty="0">
                <a:latin typeface="Verdana"/>
                <a:cs typeface="Verdana"/>
              </a:rPr>
              <a:t>hayan </a:t>
            </a:r>
            <a:r>
              <a:rPr sz="2800" spc="65" dirty="0">
                <a:latin typeface="Verdana"/>
                <a:cs typeface="Verdana"/>
              </a:rPr>
              <a:t>de </a:t>
            </a:r>
            <a:r>
              <a:rPr sz="2800" spc="20" dirty="0">
                <a:latin typeface="Verdana"/>
                <a:cs typeface="Verdana"/>
              </a:rPr>
              <a:t>aprobarse </a:t>
            </a:r>
            <a:r>
              <a:rPr sz="2800" spc="-45" dirty="0">
                <a:latin typeface="Verdana"/>
                <a:cs typeface="Verdana"/>
              </a:rPr>
              <a:t>los </a:t>
            </a:r>
            <a:r>
              <a:rPr sz="2800" spc="55" dirty="0">
                <a:latin typeface="Verdana"/>
                <a:cs typeface="Verdana"/>
              </a:rPr>
              <a:t>balances </a:t>
            </a:r>
            <a:r>
              <a:rPr sz="2800" spc="65" dirty="0">
                <a:latin typeface="Verdana"/>
                <a:cs typeface="Verdana"/>
              </a:rPr>
              <a:t>de </a:t>
            </a:r>
            <a:r>
              <a:rPr sz="2800" spc="-105" dirty="0">
                <a:latin typeface="Verdana"/>
                <a:cs typeface="Verdana"/>
              </a:rPr>
              <a:t>fin </a:t>
            </a:r>
            <a:r>
              <a:rPr sz="2800" spc="65" dirty="0">
                <a:latin typeface="Verdana"/>
                <a:cs typeface="Verdana"/>
              </a:rPr>
              <a:t>de </a:t>
            </a:r>
            <a:r>
              <a:rPr sz="2800" spc="-95" dirty="0">
                <a:latin typeface="Verdana"/>
                <a:cs typeface="Verdana"/>
              </a:rPr>
              <a:t>ejercicio, </a:t>
            </a:r>
            <a:r>
              <a:rPr sz="2800" spc="5" dirty="0">
                <a:latin typeface="Verdana"/>
                <a:cs typeface="Verdana"/>
              </a:rPr>
              <a:t>la </a:t>
            </a:r>
            <a:r>
              <a:rPr sz="2800" spc="10" dirty="0">
                <a:latin typeface="Verdana"/>
                <a:cs typeface="Verdana"/>
              </a:rPr>
              <a:t> convocatoria </a:t>
            </a:r>
            <a:r>
              <a:rPr sz="2800" spc="5" dirty="0">
                <a:latin typeface="Verdana"/>
                <a:cs typeface="Verdana"/>
              </a:rPr>
              <a:t>se </a:t>
            </a:r>
            <a:r>
              <a:rPr sz="2800" spc="10" dirty="0">
                <a:latin typeface="Verdana"/>
                <a:cs typeface="Verdana"/>
              </a:rPr>
              <a:t>hará </a:t>
            </a:r>
            <a:r>
              <a:rPr sz="2800" spc="65" dirty="0">
                <a:latin typeface="Verdana"/>
                <a:cs typeface="Verdana"/>
              </a:rPr>
              <a:t>cuando </a:t>
            </a:r>
            <a:r>
              <a:rPr sz="2800" spc="10" dirty="0">
                <a:latin typeface="Verdana"/>
                <a:cs typeface="Verdana"/>
              </a:rPr>
              <a:t>menos </a:t>
            </a:r>
            <a:r>
              <a:rPr sz="2800" spc="65" dirty="0">
                <a:latin typeface="Verdana"/>
                <a:cs typeface="Verdana"/>
              </a:rPr>
              <a:t>con </a:t>
            </a:r>
            <a:r>
              <a:rPr sz="2800" spc="5" dirty="0">
                <a:latin typeface="Verdana"/>
                <a:cs typeface="Verdana"/>
              </a:rPr>
              <a:t>quince </a:t>
            </a:r>
            <a:r>
              <a:rPr sz="2800" spc="25" dirty="0">
                <a:latin typeface="Verdana"/>
                <a:cs typeface="Verdana"/>
              </a:rPr>
              <a:t>días </a:t>
            </a:r>
            <a:r>
              <a:rPr sz="2800" spc="-15" dirty="0">
                <a:latin typeface="Verdana"/>
                <a:cs typeface="Verdana"/>
              </a:rPr>
              <a:t>hábiles </a:t>
            </a:r>
            <a:r>
              <a:rPr sz="2800" spc="65" dirty="0">
                <a:latin typeface="Verdana"/>
                <a:cs typeface="Verdana"/>
              </a:rPr>
              <a:t>de </a:t>
            </a:r>
            <a:r>
              <a:rPr sz="2800" spc="-25" dirty="0">
                <a:latin typeface="Verdana"/>
                <a:cs typeface="Verdana"/>
              </a:rPr>
              <a:t>anticipación. </a:t>
            </a:r>
            <a:r>
              <a:rPr sz="2800" spc="-250" dirty="0">
                <a:latin typeface="Verdana"/>
                <a:cs typeface="Verdana"/>
              </a:rPr>
              <a:t>En </a:t>
            </a:r>
            <a:r>
              <a:rPr sz="2800" spc="-45" dirty="0">
                <a:latin typeface="Verdana"/>
                <a:cs typeface="Verdana"/>
              </a:rPr>
              <a:t>los </a:t>
            </a:r>
            <a:r>
              <a:rPr sz="2800" spc="-1005" dirty="0">
                <a:latin typeface="Verdana"/>
                <a:cs typeface="Verdana"/>
              </a:rPr>
              <a:t> </a:t>
            </a:r>
            <a:r>
              <a:rPr sz="2800" spc="75" dirty="0">
                <a:latin typeface="Verdana"/>
                <a:cs typeface="Verdana"/>
              </a:rPr>
              <a:t>demás</a:t>
            </a:r>
            <a:r>
              <a:rPr sz="2800" spc="-150" dirty="0">
                <a:latin typeface="Verdana"/>
                <a:cs typeface="Verdana"/>
              </a:rPr>
              <a:t> </a:t>
            </a:r>
            <a:r>
              <a:rPr sz="2800" spc="-25" dirty="0">
                <a:latin typeface="Verdana"/>
                <a:cs typeface="Verdana"/>
              </a:rPr>
              <a:t>casos,</a:t>
            </a:r>
            <a:r>
              <a:rPr sz="2800" spc="-150" dirty="0">
                <a:latin typeface="Verdana"/>
                <a:cs typeface="Verdana"/>
              </a:rPr>
              <a:t> </a:t>
            </a:r>
            <a:r>
              <a:rPr sz="2800" spc="30" dirty="0">
                <a:latin typeface="Verdana"/>
                <a:cs typeface="Verdana"/>
              </a:rPr>
              <a:t>bastará</a:t>
            </a:r>
            <a:r>
              <a:rPr sz="2800" spc="-150" dirty="0">
                <a:latin typeface="Verdana"/>
                <a:cs typeface="Verdana"/>
              </a:rPr>
              <a:t> </a:t>
            </a:r>
            <a:r>
              <a:rPr sz="2800" spc="10" dirty="0">
                <a:latin typeface="Verdana"/>
                <a:cs typeface="Verdana"/>
              </a:rPr>
              <a:t>una</a:t>
            </a:r>
            <a:r>
              <a:rPr sz="2800" spc="-150" dirty="0">
                <a:latin typeface="Verdana"/>
                <a:cs typeface="Verdana"/>
              </a:rPr>
              <a:t> </a:t>
            </a:r>
            <a:r>
              <a:rPr sz="2800" dirty="0">
                <a:latin typeface="Verdana"/>
                <a:cs typeface="Verdana"/>
              </a:rPr>
              <a:t>antelación</a:t>
            </a:r>
            <a:r>
              <a:rPr sz="2800" spc="-150" dirty="0">
                <a:latin typeface="Verdana"/>
                <a:cs typeface="Verdana"/>
              </a:rPr>
              <a:t> </a:t>
            </a:r>
            <a:r>
              <a:rPr sz="2800" spc="65" dirty="0">
                <a:latin typeface="Verdana"/>
                <a:cs typeface="Verdana"/>
              </a:rPr>
              <a:t>de</a:t>
            </a:r>
            <a:r>
              <a:rPr sz="2800" spc="-150" dirty="0">
                <a:latin typeface="Verdana"/>
                <a:cs typeface="Verdana"/>
              </a:rPr>
              <a:t> </a:t>
            </a:r>
            <a:r>
              <a:rPr sz="2800" spc="50" dirty="0">
                <a:latin typeface="Verdana"/>
                <a:cs typeface="Verdana"/>
              </a:rPr>
              <a:t>cinco</a:t>
            </a:r>
            <a:r>
              <a:rPr sz="2800" spc="-150" dirty="0">
                <a:latin typeface="Verdana"/>
                <a:cs typeface="Verdana"/>
              </a:rPr>
              <a:t> </a:t>
            </a:r>
            <a:r>
              <a:rPr sz="2800" spc="25" dirty="0">
                <a:latin typeface="Verdana"/>
                <a:cs typeface="Verdana"/>
              </a:rPr>
              <a:t>días</a:t>
            </a:r>
            <a:r>
              <a:rPr sz="2800" spc="-150" dirty="0">
                <a:latin typeface="Verdana"/>
                <a:cs typeface="Verdana"/>
              </a:rPr>
              <a:t> </a:t>
            </a:r>
            <a:r>
              <a:rPr sz="2800" spc="-30" dirty="0" err="1">
                <a:latin typeface="Verdana"/>
                <a:cs typeface="Verdana"/>
              </a:rPr>
              <a:t>comunes</a:t>
            </a:r>
            <a:r>
              <a:rPr sz="2800" spc="-30" dirty="0">
                <a:latin typeface="Verdana"/>
                <a:cs typeface="Verdana"/>
              </a:rPr>
              <a:t>.</a:t>
            </a:r>
            <a:endParaRPr sz="2800" dirty="0">
              <a:latin typeface="Verdana"/>
              <a:cs typeface="Verdana"/>
            </a:endParaRPr>
          </a:p>
        </p:txBody>
      </p:sp>
    </p:spTree>
    <p:extLst>
      <p:ext uri="{BB962C8B-B14F-4D97-AF65-F5344CB8AC3E}">
        <p14:creationId xmlns:p14="http://schemas.microsoft.com/office/powerpoint/2010/main" val="3822412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FF8BA424-B390-DC25-D083-956D9E5103ED}"/>
              </a:ext>
            </a:extLst>
          </p:cNvPr>
          <p:cNvGrpSpPr/>
          <p:nvPr/>
        </p:nvGrpSpPr>
        <p:grpSpPr>
          <a:xfrm>
            <a:off x="2133600" y="1638300"/>
            <a:ext cx="9296400" cy="992160"/>
            <a:chOff x="0" y="1157669"/>
            <a:chExt cx="9906000" cy="992160"/>
          </a:xfrm>
          <a:scene3d>
            <a:camera prst="orthographicFront"/>
            <a:lightRig rig="threePt" dir="t">
              <a:rot lat="0" lon="0" rev="7500000"/>
            </a:lightRig>
          </a:scene3d>
        </p:grpSpPr>
        <p:sp>
          <p:nvSpPr>
            <p:cNvPr id="14" name="Rectángulo: esquinas redondeadas 13">
              <a:extLst>
                <a:ext uri="{FF2B5EF4-FFF2-40B4-BE49-F238E27FC236}">
                  <a16:creationId xmlns:a16="http://schemas.microsoft.com/office/drawing/2014/main" id="{CA23E9F3-6AA1-E6E4-0C6D-60924E48E02E}"/>
                </a:ext>
              </a:extLst>
            </p:cNvPr>
            <p:cNvSpPr/>
            <p:nvPr/>
          </p:nvSpPr>
          <p:spPr>
            <a:xfrm>
              <a:off x="0" y="1157669"/>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1875044"/>
                <a:satOff val="-2813"/>
                <a:lumOff val="-458"/>
                <a:alphaOff val="0"/>
              </a:schemeClr>
            </a:fillRef>
            <a:effectRef idx="2">
              <a:schemeClr val="accent3">
                <a:hueOff val="1875044"/>
                <a:satOff val="-2813"/>
                <a:lumOff val="-458"/>
                <a:alphaOff val="0"/>
              </a:schemeClr>
            </a:effectRef>
            <a:fontRef idx="minor">
              <a:schemeClr val="lt1"/>
            </a:fontRef>
          </p:style>
        </p:sp>
        <p:sp>
          <p:nvSpPr>
            <p:cNvPr id="15" name="Rectángulo: esquinas redondeadas 4">
              <a:extLst>
                <a:ext uri="{FF2B5EF4-FFF2-40B4-BE49-F238E27FC236}">
                  <a16:creationId xmlns:a16="http://schemas.microsoft.com/office/drawing/2014/main" id="{32D46F82-0D9C-3039-5A8E-7D2E9FE90E77}"/>
                </a:ext>
              </a:extLst>
            </p:cNvPr>
            <p:cNvSpPr txBox="1"/>
            <p:nvPr/>
          </p:nvSpPr>
          <p:spPr>
            <a:xfrm>
              <a:off x="48433" y="1206102"/>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2. Convocatorias</a:t>
              </a:r>
              <a:endParaRPr lang="es-CO" sz="3600" kern="1200" dirty="0"/>
            </a:p>
          </p:txBody>
        </p:sp>
      </p:grpSp>
      <p:sp>
        <p:nvSpPr>
          <p:cNvPr id="2" name="object 12">
            <a:extLst>
              <a:ext uri="{FF2B5EF4-FFF2-40B4-BE49-F238E27FC236}">
                <a16:creationId xmlns:a16="http://schemas.microsoft.com/office/drawing/2014/main" id="{7C0063F4-22DA-76FF-84D5-5BF6522E93B9}"/>
              </a:ext>
            </a:extLst>
          </p:cNvPr>
          <p:cNvSpPr txBox="1"/>
          <p:nvPr/>
        </p:nvSpPr>
        <p:spPr>
          <a:xfrm>
            <a:off x="2182033" y="2653239"/>
            <a:ext cx="11762567" cy="4210126"/>
          </a:xfrm>
          <a:prstGeom prst="rect">
            <a:avLst/>
          </a:prstGeom>
        </p:spPr>
        <p:txBody>
          <a:bodyPr vert="horz" wrap="square" lIns="0" tIns="214629" rIns="0" bIns="0" rtlCol="0">
            <a:spAutoFit/>
          </a:bodyPr>
          <a:lstStyle/>
          <a:p>
            <a:pPr marL="12700" algn="just">
              <a:lnSpc>
                <a:spcPct val="100000"/>
              </a:lnSpc>
            </a:pPr>
            <a:r>
              <a:rPr sz="2800" spc="-85" dirty="0">
                <a:latin typeface="Verdana"/>
                <a:cs typeface="Verdana"/>
              </a:rPr>
              <a:t>Las</a:t>
            </a:r>
            <a:r>
              <a:rPr sz="2800" spc="-145" dirty="0">
                <a:latin typeface="Verdana"/>
                <a:cs typeface="Verdana"/>
              </a:rPr>
              <a:t> </a:t>
            </a:r>
            <a:r>
              <a:rPr sz="2800" spc="10" dirty="0">
                <a:latin typeface="Verdana"/>
                <a:cs typeface="Verdana"/>
              </a:rPr>
              <a:t>convocatorias</a:t>
            </a:r>
            <a:r>
              <a:rPr sz="2800" spc="-140" dirty="0">
                <a:latin typeface="Verdana"/>
                <a:cs typeface="Verdana"/>
              </a:rPr>
              <a:t> </a:t>
            </a:r>
            <a:r>
              <a:rPr sz="2800" spc="35" dirty="0">
                <a:latin typeface="Verdana"/>
                <a:cs typeface="Verdana"/>
              </a:rPr>
              <a:t>deben</a:t>
            </a:r>
            <a:r>
              <a:rPr sz="2800" spc="-140" dirty="0">
                <a:latin typeface="Verdana"/>
                <a:cs typeface="Verdana"/>
              </a:rPr>
              <a:t> </a:t>
            </a:r>
            <a:r>
              <a:rPr sz="2800" spc="-30" dirty="0">
                <a:latin typeface="Verdana"/>
                <a:cs typeface="Verdana"/>
              </a:rPr>
              <a:t>contener</a:t>
            </a:r>
            <a:r>
              <a:rPr sz="2800" spc="-145" dirty="0">
                <a:latin typeface="Verdana"/>
                <a:cs typeface="Verdana"/>
              </a:rPr>
              <a:t> </a:t>
            </a:r>
            <a:r>
              <a:rPr sz="2800" spc="-45" dirty="0">
                <a:latin typeface="Verdana"/>
                <a:cs typeface="Verdana"/>
              </a:rPr>
              <a:t>los</a:t>
            </a:r>
            <a:r>
              <a:rPr sz="2800" spc="-140" dirty="0">
                <a:latin typeface="Verdana"/>
                <a:cs typeface="Verdana"/>
              </a:rPr>
              <a:t> </a:t>
            </a:r>
            <a:r>
              <a:rPr sz="2800" spc="-55" dirty="0">
                <a:latin typeface="Verdana"/>
                <a:cs typeface="Verdana"/>
              </a:rPr>
              <a:t>siguientes</a:t>
            </a:r>
            <a:r>
              <a:rPr sz="2800" spc="-140" dirty="0">
                <a:latin typeface="Verdana"/>
                <a:cs typeface="Verdana"/>
              </a:rPr>
              <a:t> </a:t>
            </a:r>
            <a:r>
              <a:rPr sz="2800" spc="-70" dirty="0">
                <a:latin typeface="Verdana"/>
                <a:cs typeface="Verdana"/>
              </a:rPr>
              <a:t>elementos:</a:t>
            </a:r>
            <a:endParaRPr sz="2800" dirty="0">
              <a:latin typeface="Verdana"/>
              <a:cs typeface="Verdana"/>
            </a:endParaRPr>
          </a:p>
          <a:p>
            <a:pPr>
              <a:lnSpc>
                <a:spcPct val="100000"/>
              </a:lnSpc>
              <a:spcBef>
                <a:spcPts val="35"/>
              </a:spcBef>
            </a:pPr>
            <a:endParaRPr sz="2800" dirty="0">
              <a:latin typeface="Verdana"/>
              <a:cs typeface="Verdana"/>
            </a:endParaRPr>
          </a:p>
          <a:p>
            <a:pPr marL="1152525" marR="5080" indent="-514350">
              <a:lnSpc>
                <a:spcPct val="125000"/>
              </a:lnSpc>
              <a:buFont typeface="+mj-lt"/>
              <a:buAutoNum type="arabicPeriod"/>
              <a:tabLst>
                <a:tab pos="2522220" algn="l"/>
                <a:tab pos="4479925" algn="l"/>
                <a:tab pos="5391150" algn="l"/>
                <a:tab pos="7026909" algn="l"/>
                <a:tab pos="9564370" algn="l"/>
                <a:tab pos="11964670" algn="l"/>
                <a:tab pos="12488545" algn="l"/>
                <a:tab pos="13632180" algn="l"/>
                <a:tab pos="15017115" algn="l"/>
              </a:tabLst>
            </a:pPr>
            <a:r>
              <a:rPr sz="2800" spc="-30" dirty="0">
                <a:latin typeface="Verdana"/>
                <a:cs typeface="Verdana"/>
              </a:rPr>
              <a:t>Nombre </a:t>
            </a:r>
            <a:r>
              <a:rPr sz="2800" spc="-10" dirty="0">
                <a:latin typeface="Verdana"/>
                <a:cs typeface="Verdana"/>
              </a:rPr>
              <a:t>del </a:t>
            </a:r>
            <a:r>
              <a:rPr sz="2800" spc="-375" dirty="0">
                <a:latin typeface="Verdana"/>
                <a:cs typeface="Verdana"/>
              </a:rPr>
              <a:t>FMI, </a:t>
            </a:r>
            <a:r>
              <a:rPr sz="2800" spc="-5" dirty="0">
                <a:latin typeface="Verdana"/>
                <a:cs typeface="Verdana"/>
              </a:rPr>
              <a:t>nombre </a:t>
            </a:r>
            <a:r>
              <a:rPr sz="2800" spc="-165" dirty="0">
                <a:latin typeface="Verdana"/>
                <a:cs typeface="Verdana"/>
              </a:rPr>
              <a:t>y </a:t>
            </a:r>
            <a:r>
              <a:rPr sz="2800" spc="45" dirty="0">
                <a:latin typeface="Verdana"/>
                <a:cs typeface="Verdana"/>
              </a:rPr>
              <a:t>clase </a:t>
            </a:r>
            <a:r>
              <a:rPr sz="2800" spc="65" dirty="0">
                <a:latin typeface="Verdana"/>
                <a:cs typeface="Verdana"/>
              </a:rPr>
              <a:t>de </a:t>
            </a:r>
            <a:r>
              <a:rPr sz="2800" spc="15" dirty="0">
                <a:latin typeface="Verdana"/>
                <a:cs typeface="Verdana"/>
              </a:rPr>
              <a:t>órgano </a:t>
            </a:r>
            <a:r>
              <a:rPr sz="2800" spc="5" dirty="0">
                <a:latin typeface="Verdana"/>
                <a:cs typeface="Verdana"/>
              </a:rPr>
              <a:t>al </a:t>
            </a:r>
            <a:r>
              <a:rPr sz="2800" spc="20" dirty="0">
                <a:latin typeface="Verdana"/>
                <a:cs typeface="Verdana"/>
              </a:rPr>
              <a:t>que </a:t>
            </a:r>
            <a:r>
              <a:rPr sz="2800" spc="-10" dirty="0">
                <a:latin typeface="Verdana"/>
                <a:cs typeface="Verdana"/>
              </a:rPr>
              <a:t>convoca, </a:t>
            </a:r>
            <a:r>
              <a:rPr sz="2800" spc="-50" dirty="0">
                <a:latin typeface="Verdana"/>
                <a:cs typeface="Verdana"/>
              </a:rPr>
              <a:t>fecha, </a:t>
            </a:r>
            <a:r>
              <a:rPr sz="2800" spc="-20" dirty="0">
                <a:latin typeface="Verdana"/>
                <a:cs typeface="Verdana"/>
              </a:rPr>
              <a:t>hora </a:t>
            </a:r>
            <a:r>
              <a:rPr sz="2800" spc="-165" dirty="0">
                <a:latin typeface="Verdana"/>
                <a:cs typeface="Verdana"/>
              </a:rPr>
              <a:t>y </a:t>
            </a:r>
            <a:r>
              <a:rPr sz="2800" spc="-10" dirty="0">
                <a:latin typeface="Verdana"/>
                <a:cs typeface="Verdana"/>
              </a:rPr>
              <a:t>ciudad.</a:t>
            </a:r>
            <a:r>
              <a:rPr lang="es-CO" sz="2800" spc="-10" dirty="0">
                <a:latin typeface="Verdana"/>
                <a:cs typeface="Verdana"/>
              </a:rPr>
              <a:t> </a:t>
            </a:r>
            <a:r>
              <a:rPr sz="2800" spc="-1005" dirty="0">
                <a:latin typeface="Verdana"/>
                <a:cs typeface="Verdana"/>
              </a:rPr>
              <a:t> </a:t>
            </a:r>
            <a:endParaRPr lang="es-CO" sz="2800" spc="-1005" dirty="0">
              <a:latin typeface="Verdana"/>
              <a:cs typeface="Verdana"/>
            </a:endParaRPr>
          </a:p>
          <a:p>
            <a:pPr marL="1152525" marR="5080" indent="-514350">
              <a:lnSpc>
                <a:spcPct val="125000"/>
              </a:lnSpc>
              <a:buFont typeface="+mj-lt"/>
              <a:buAutoNum type="arabicPeriod"/>
              <a:tabLst>
                <a:tab pos="2522220" algn="l"/>
                <a:tab pos="4479925" algn="l"/>
                <a:tab pos="5391150" algn="l"/>
                <a:tab pos="7026909" algn="l"/>
                <a:tab pos="9564370" algn="l"/>
                <a:tab pos="11964670" algn="l"/>
                <a:tab pos="12488545" algn="l"/>
                <a:tab pos="13632180" algn="l"/>
                <a:tab pos="15017115" algn="l"/>
              </a:tabLst>
            </a:pPr>
            <a:r>
              <a:rPr sz="2800" spc="-30" dirty="0" err="1">
                <a:latin typeface="Verdana"/>
              </a:rPr>
              <a:t>Dirección</a:t>
            </a:r>
            <a:r>
              <a:rPr lang="es-CO" sz="2800" spc="-30" dirty="0">
                <a:latin typeface="Verdana"/>
              </a:rPr>
              <a:t> </a:t>
            </a:r>
            <a:r>
              <a:rPr sz="2800" spc="-30" dirty="0" err="1">
                <a:latin typeface="Verdana"/>
              </a:rPr>
              <a:t>completa</a:t>
            </a:r>
            <a:r>
              <a:rPr lang="es-CO" sz="2800" spc="-30" dirty="0">
                <a:latin typeface="Verdana"/>
              </a:rPr>
              <a:t> </a:t>
            </a:r>
            <a:r>
              <a:rPr sz="2800" spc="-30" dirty="0">
                <a:latin typeface="Verdana"/>
              </a:rPr>
              <a:t>que	</a:t>
            </a:r>
            <a:r>
              <a:rPr sz="2800" spc="-30" dirty="0" err="1">
                <a:latin typeface="Verdana"/>
              </a:rPr>
              <a:t>permita</a:t>
            </a:r>
            <a:r>
              <a:rPr lang="es-CO" sz="2800" spc="-30" dirty="0">
                <a:latin typeface="Verdana"/>
              </a:rPr>
              <a:t> </a:t>
            </a:r>
            <a:r>
              <a:rPr sz="2800" spc="-30" dirty="0" err="1">
                <a:latin typeface="Verdana"/>
              </a:rPr>
              <a:t>individualizar</a:t>
            </a:r>
            <a:r>
              <a:rPr lang="es-CO" sz="2800" spc="-30" dirty="0">
                <a:latin typeface="Verdana"/>
              </a:rPr>
              <a:t> </a:t>
            </a:r>
            <a:r>
              <a:rPr sz="2800" spc="-30" dirty="0" err="1">
                <a:latin typeface="Verdana"/>
              </a:rPr>
              <a:t>plenamente</a:t>
            </a:r>
            <a:r>
              <a:rPr lang="es-CO" sz="2800" spc="-30" dirty="0">
                <a:latin typeface="Verdana"/>
              </a:rPr>
              <a:t> </a:t>
            </a:r>
            <a:r>
              <a:rPr sz="2800" spc="-30" dirty="0" err="1">
                <a:latin typeface="Verdana"/>
              </a:rPr>
              <a:t>el</a:t>
            </a:r>
            <a:r>
              <a:rPr lang="es-CO" sz="2800" spc="-30" dirty="0">
                <a:latin typeface="Verdana"/>
              </a:rPr>
              <a:t> </a:t>
            </a:r>
            <a:r>
              <a:rPr sz="2800" spc="-30" dirty="0" err="1">
                <a:latin typeface="Verdana"/>
              </a:rPr>
              <a:t>lugar</a:t>
            </a:r>
            <a:r>
              <a:rPr lang="es-CO" sz="2800" spc="-30" dirty="0">
                <a:latin typeface="Verdana"/>
              </a:rPr>
              <a:t> </a:t>
            </a:r>
            <a:r>
              <a:rPr sz="2800" spc="-30" dirty="0" err="1">
                <a:latin typeface="Verdana"/>
              </a:rPr>
              <a:t>donde</a:t>
            </a:r>
            <a:r>
              <a:rPr lang="es-CO" sz="2800" spc="-30" dirty="0">
                <a:latin typeface="Verdana"/>
              </a:rPr>
              <a:t> </a:t>
            </a:r>
            <a:r>
              <a:rPr sz="2800" spc="-30" dirty="0">
                <a:latin typeface="Verdana"/>
              </a:rPr>
              <a:t>se  llevará a cabo la reunión.</a:t>
            </a:r>
          </a:p>
          <a:p>
            <a:pPr marL="1152525" indent="-514350" algn="just">
              <a:lnSpc>
                <a:spcPct val="100000"/>
              </a:lnSpc>
              <a:spcBef>
                <a:spcPts val="869"/>
              </a:spcBef>
              <a:buFont typeface="+mj-lt"/>
              <a:buAutoNum type="arabicPeriod"/>
            </a:pPr>
            <a:r>
              <a:rPr sz="2800" spc="-40" dirty="0">
                <a:latin typeface="Verdana"/>
                <a:cs typeface="Verdana"/>
              </a:rPr>
              <a:t>Orden</a:t>
            </a:r>
            <a:r>
              <a:rPr sz="2800" spc="-150" dirty="0">
                <a:latin typeface="Verdana"/>
                <a:cs typeface="Verdana"/>
              </a:rPr>
              <a:t> </a:t>
            </a:r>
            <a:r>
              <a:rPr sz="2800" spc="-10" dirty="0">
                <a:latin typeface="Verdana"/>
                <a:cs typeface="Verdana"/>
              </a:rPr>
              <a:t>del</a:t>
            </a:r>
            <a:r>
              <a:rPr sz="2800" spc="-145" dirty="0">
                <a:latin typeface="Verdana"/>
                <a:cs typeface="Verdana"/>
              </a:rPr>
              <a:t> </a:t>
            </a:r>
            <a:r>
              <a:rPr sz="2800" spc="40" dirty="0">
                <a:latin typeface="Verdana"/>
                <a:cs typeface="Verdana"/>
              </a:rPr>
              <a:t>día</a:t>
            </a:r>
            <a:r>
              <a:rPr sz="2800" spc="-150" dirty="0">
                <a:latin typeface="Verdana"/>
                <a:cs typeface="Verdana"/>
              </a:rPr>
              <a:t> </a:t>
            </a:r>
            <a:r>
              <a:rPr sz="2800" spc="65" dirty="0">
                <a:latin typeface="Verdana"/>
                <a:cs typeface="Verdana"/>
              </a:rPr>
              <a:t>cuando</a:t>
            </a:r>
            <a:r>
              <a:rPr sz="2800" spc="-145" dirty="0">
                <a:latin typeface="Verdana"/>
                <a:cs typeface="Verdana"/>
              </a:rPr>
              <a:t> </a:t>
            </a:r>
            <a:r>
              <a:rPr sz="2800" spc="5" dirty="0">
                <a:latin typeface="Verdana"/>
                <a:cs typeface="Verdana"/>
              </a:rPr>
              <a:t>se</a:t>
            </a:r>
            <a:r>
              <a:rPr sz="2800" spc="-145" dirty="0">
                <a:latin typeface="Verdana"/>
                <a:cs typeface="Verdana"/>
              </a:rPr>
              <a:t> </a:t>
            </a:r>
            <a:r>
              <a:rPr sz="2800" spc="-70" dirty="0">
                <a:latin typeface="Verdana"/>
                <a:cs typeface="Verdana"/>
              </a:rPr>
              <a:t>trate</a:t>
            </a:r>
            <a:r>
              <a:rPr sz="2800" spc="-150" dirty="0">
                <a:latin typeface="Verdana"/>
                <a:cs typeface="Verdana"/>
              </a:rPr>
              <a:t> </a:t>
            </a:r>
            <a:r>
              <a:rPr sz="2800" spc="65" dirty="0">
                <a:latin typeface="Verdana"/>
                <a:cs typeface="Verdana"/>
              </a:rPr>
              <a:t>de</a:t>
            </a:r>
            <a:r>
              <a:rPr sz="2800" spc="-145" dirty="0">
                <a:latin typeface="Verdana"/>
                <a:cs typeface="Verdana"/>
              </a:rPr>
              <a:t> </a:t>
            </a:r>
            <a:r>
              <a:rPr sz="2800" spc="-60" dirty="0">
                <a:latin typeface="Verdana"/>
                <a:cs typeface="Verdana"/>
              </a:rPr>
              <a:t>reuniones</a:t>
            </a:r>
            <a:r>
              <a:rPr sz="2800" spc="-150" dirty="0">
                <a:latin typeface="Verdana"/>
                <a:cs typeface="Verdana"/>
              </a:rPr>
              <a:t> </a:t>
            </a:r>
            <a:r>
              <a:rPr sz="2800" spc="-95" dirty="0">
                <a:latin typeface="Verdana"/>
                <a:cs typeface="Verdana"/>
              </a:rPr>
              <a:t>extraordinarias,</a:t>
            </a:r>
            <a:r>
              <a:rPr sz="2800" spc="-145" dirty="0">
                <a:latin typeface="Verdana"/>
                <a:cs typeface="Verdana"/>
              </a:rPr>
              <a:t> </a:t>
            </a:r>
            <a:r>
              <a:rPr sz="2800" spc="-85" dirty="0">
                <a:latin typeface="Verdana"/>
                <a:cs typeface="Verdana"/>
              </a:rPr>
              <a:t>entre</a:t>
            </a:r>
            <a:r>
              <a:rPr sz="2800" spc="-145" dirty="0">
                <a:latin typeface="Verdana"/>
                <a:cs typeface="Verdana"/>
              </a:rPr>
              <a:t> </a:t>
            </a:r>
            <a:r>
              <a:rPr sz="2800" spc="-120" dirty="0">
                <a:latin typeface="Verdana"/>
                <a:cs typeface="Verdana"/>
              </a:rPr>
              <a:t>otros.</a:t>
            </a:r>
            <a:endParaRPr sz="2800" dirty="0">
              <a:latin typeface="Verdana"/>
              <a:cs typeface="Verdana"/>
            </a:endParaRPr>
          </a:p>
        </p:txBody>
      </p:sp>
    </p:spTree>
    <p:extLst>
      <p:ext uri="{BB962C8B-B14F-4D97-AF65-F5344CB8AC3E}">
        <p14:creationId xmlns:p14="http://schemas.microsoft.com/office/powerpoint/2010/main" val="26708402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FF8BA424-B390-DC25-D083-956D9E5103ED}"/>
              </a:ext>
            </a:extLst>
          </p:cNvPr>
          <p:cNvGrpSpPr/>
          <p:nvPr/>
        </p:nvGrpSpPr>
        <p:grpSpPr>
          <a:xfrm>
            <a:off x="2133600" y="1638300"/>
            <a:ext cx="9296400" cy="992160"/>
            <a:chOff x="0" y="1157669"/>
            <a:chExt cx="9906000" cy="992160"/>
          </a:xfrm>
          <a:scene3d>
            <a:camera prst="orthographicFront"/>
            <a:lightRig rig="threePt" dir="t">
              <a:rot lat="0" lon="0" rev="7500000"/>
            </a:lightRig>
          </a:scene3d>
        </p:grpSpPr>
        <p:sp>
          <p:nvSpPr>
            <p:cNvPr id="14" name="Rectángulo: esquinas redondeadas 13">
              <a:extLst>
                <a:ext uri="{FF2B5EF4-FFF2-40B4-BE49-F238E27FC236}">
                  <a16:creationId xmlns:a16="http://schemas.microsoft.com/office/drawing/2014/main" id="{CA23E9F3-6AA1-E6E4-0C6D-60924E48E02E}"/>
                </a:ext>
              </a:extLst>
            </p:cNvPr>
            <p:cNvSpPr/>
            <p:nvPr/>
          </p:nvSpPr>
          <p:spPr>
            <a:xfrm>
              <a:off x="0" y="1157669"/>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1875044"/>
                <a:satOff val="-2813"/>
                <a:lumOff val="-458"/>
                <a:alphaOff val="0"/>
              </a:schemeClr>
            </a:fillRef>
            <a:effectRef idx="2">
              <a:schemeClr val="accent3">
                <a:hueOff val="1875044"/>
                <a:satOff val="-2813"/>
                <a:lumOff val="-458"/>
                <a:alphaOff val="0"/>
              </a:schemeClr>
            </a:effectRef>
            <a:fontRef idx="minor">
              <a:schemeClr val="lt1"/>
            </a:fontRef>
          </p:style>
        </p:sp>
        <p:sp>
          <p:nvSpPr>
            <p:cNvPr id="15" name="Rectángulo: esquinas redondeadas 4">
              <a:extLst>
                <a:ext uri="{FF2B5EF4-FFF2-40B4-BE49-F238E27FC236}">
                  <a16:creationId xmlns:a16="http://schemas.microsoft.com/office/drawing/2014/main" id="{32D46F82-0D9C-3039-5A8E-7D2E9FE90E77}"/>
                </a:ext>
              </a:extLst>
            </p:cNvPr>
            <p:cNvSpPr txBox="1"/>
            <p:nvPr/>
          </p:nvSpPr>
          <p:spPr>
            <a:xfrm>
              <a:off x="48433" y="1206102"/>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2. Convocatorias</a:t>
              </a:r>
              <a:endParaRPr lang="es-CO" sz="3600" kern="1200" dirty="0"/>
            </a:p>
          </p:txBody>
        </p:sp>
      </p:grpSp>
      <p:sp>
        <p:nvSpPr>
          <p:cNvPr id="3" name="object 9">
            <a:extLst>
              <a:ext uri="{FF2B5EF4-FFF2-40B4-BE49-F238E27FC236}">
                <a16:creationId xmlns:a16="http://schemas.microsoft.com/office/drawing/2014/main" id="{1D0E63D1-B7CF-51CC-5D92-4DA6836AC42C}"/>
              </a:ext>
            </a:extLst>
          </p:cNvPr>
          <p:cNvSpPr txBox="1"/>
          <p:nvPr/>
        </p:nvSpPr>
        <p:spPr>
          <a:xfrm>
            <a:off x="2133600" y="2920728"/>
            <a:ext cx="13335000" cy="5114220"/>
          </a:xfrm>
          <a:prstGeom prst="rect">
            <a:avLst/>
          </a:prstGeom>
        </p:spPr>
        <p:txBody>
          <a:bodyPr vert="horz" wrap="square" lIns="0" tIns="214629" rIns="0" bIns="0" rtlCol="0">
            <a:spAutoFit/>
          </a:bodyPr>
          <a:lstStyle/>
          <a:p>
            <a:pPr marL="12700" algn="just">
              <a:lnSpc>
                <a:spcPct val="100000"/>
              </a:lnSpc>
              <a:spcBef>
                <a:spcPts val="1689"/>
              </a:spcBef>
            </a:pPr>
            <a:r>
              <a:rPr sz="2900" b="1" spc="-125" dirty="0">
                <a:latin typeface="Verdana"/>
                <a:cs typeface="Verdana"/>
              </a:rPr>
              <a:t>Los </a:t>
            </a:r>
            <a:r>
              <a:rPr sz="2900" b="1" spc="-35" dirty="0">
                <a:latin typeface="Verdana"/>
                <a:cs typeface="Verdana"/>
              </a:rPr>
              <a:t>Fondos </a:t>
            </a:r>
            <a:r>
              <a:rPr sz="2900" b="1" spc="-55" dirty="0">
                <a:latin typeface="Verdana"/>
                <a:cs typeface="Verdana"/>
              </a:rPr>
              <a:t>Mutuos </a:t>
            </a:r>
            <a:r>
              <a:rPr sz="2900" b="1" spc="65" dirty="0">
                <a:latin typeface="Verdana"/>
                <a:cs typeface="Verdana"/>
              </a:rPr>
              <a:t>de </a:t>
            </a:r>
            <a:r>
              <a:rPr sz="2900" b="1" spc="-140" dirty="0">
                <a:latin typeface="Verdana"/>
                <a:cs typeface="Verdana"/>
              </a:rPr>
              <a:t>Inversión </a:t>
            </a:r>
            <a:r>
              <a:rPr sz="2900" spc="20" dirty="0">
                <a:latin typeface="Verdana"/>
                <a:cs typeface="Verdana"/>
              </a:rPr>
              <a:t>deberán </a:t>
            </a:r>
            <a:r>
              <a:rPr sz="2900" spc="-55" dirty="0">
                <a:latin typeface="Verdana"/>
                <a:cs typeface="Verdana"/>
              </a:rPr>
              <a:t>informar </a:t>
            </a:r>
            <a:r>
              <a:rPr sz="2900" spc="175" dirty="0">
                <a:latin typeface="Verdana"/>
                <a:cs typeface="Verdana"/>
              </a:rPr>
              <a:t>a </a:t>
            </a:r>
            <a:r>
              <a:rPr sz="2900" spc="5" dirty="0">
                <a:latin typeface="Verdana"/>
                <a:cs typeface="Verdana"/>
              </a:rPr>
              <a:t>la </a:t>
            </a:r>
            <a:r>
              <a:rPr sz="2900" spc="-45" dirty="0">
                <a:latin typeface="Verdana"/>
                <a:cs typeface="Verdana"/>
              </a:rPr>
              <a:t>Superintendencia Financiera </a:t>
            </a:r>
            <a:r>
              <a:rPr sz="2900" spc="-40" dirty="0">
                <a:latin typeface="Verdana"/>
                <a:cs typeface="Verdana"/>
              </a:rPr>
              <a:t> </a:t>
            </a:r>
            <a:r>
              <a:rPr sz="2900" spc="65" dirty="0">
                <a:latin typeface="Verdana"/>
                <a:cs typeface="Verdana"/>
              </a:rPr>
              <a:t>de </a:t>
            </a:r>
            <a:r>
              <a:rPr sz="2900" spc="-25" dirty="0">
                <a:latin typeface="Verdana"/>
                <a:cs typeface="Verdana"/>
              </a:rPr>
              <a:t>Colombia, </a:t>
            </a:r>
            <a:r>
              <a:rPr sz="2900" b="1" u="sng" spc="65" dirty="0">
                <a:latin typeface="Verdana"/>
                <a:cs typeface="Verdana"/>
              </a:rPr>
              <a:t>con </a:t>
            </a:r>
            <a:r>
              <a:rPr sz="2900" b="1" u="sng" spc="10" dirty="0">
                <a:latin typeface="Verdana"/>
                <a:cs typeface="Verdana"/>
              </a:rPr>
              <a:t>una </a:t>
            </a:r>
            <a:r>
              <a:rPr sz="2900" b="1" u="sng" dirty="0">
                <a:latin typeface="Verdana"/>
                <a:cs typeface="Verdana"/>
              </a:rPr>
              <a:t>antelación </a:t>
            </a:r>
            <a:r>
              <a:rPr sz="2900" b="1" u="sng" spc="65" dirty="0">
                <a:latin typeface="Verdana"/>
                <a:cs typeface="Verdana"/>
              </a:rPr>
              <a:t>de </a:t>
            </a:r>
            <a:r>
              <a:rPr sz="2900" b="1" u="sng" spc="-90" dirty="0">
                <a:latin typeface="Verdana"/>
                <a:cs typeface="Verdana"/>
              </a:rPr>
              <a:t>20 </a:t>
            </a:r>
            <a:r>
              <a:rPr sz="2900" b="1" u="sng" spc="25" dirty="0">
                <a:latin typeface="Verdana"/>
                <a:cs typeface="Verdana"/>
              </a:rPr>
              <a:t>días </a:t>
            </a:r>
            <a:r>
              <a:rPr sz="2900" b="1" u="sng" spc="5" dirty="0">
                <a:latin typeface="Verdana"/>
                <a:cs typeface="Verdana"/>
              </a:rPr>
              <a:t>(hábiles), </a:t>
            </a:r>
            <a:r>
              <a:rPr sz="2900" dirty="0">
                <a:latin typeface="Verdana"/>
                <a:cs typeface="Verdana"/>
              </a:rPr>
              <a:t>las </a:t>
            </a:r>
            <a:r>
              <a:rPr sz="2900" spc="40" dirty="0">
                <a:latin typeface="Verdana"/>
                <a:cs typeface="Verdana"/>
              </a:rPr>
              <a:t>fechas </a:t>
            </a:r>
            <a:r>
              <a:rPr sz="2900" spc="-25" dirty="0">
                <a:latin typeface="Verdana"/>
                <a:cs typeface="Verdana"/>
              </a:rPr>
              <a:t>en </a:t>
            </a:r>
            <a:r>
              <a:rPr sz="2900" dirty="0">
                <a:latin typeface="Verdana"/>
                <a:cs typeface="Verdana"/>
              </a:rPr>
              <a:t>las </a:t>
            </a:r>
            <a:r>
              <a:rPr sz="2900" spc="25" dirty="0">
                <a:latin typeface="Verdana"/>
                <a:cs typeface="Verdana"/>
              </a:rPr>
              <a:t>cuales </a:t>
            </a:r>
            <a:r>
              <a:rPr sz="2900" spc="30" dirty="0">
                <a:latin typeface="Verdana"/>
                <a:cs typeface="Verdana"/>
              </a:rPr>
              <a:t> </a:t>
            </a:r>
            <a:r>
              <a:rPr sz="2900" spc="15" dirty="0">
                <a:latin typeface="Verdana"/>
                <a:cs typeface="Verdana"/>
              </a:rPr>
              <a:t>habrán </a:t>
            </a:r>
            <a:r>
              <a:rPr sz="2900" spc="65" dirty="0">
                <a:latin typeface="Verdana"/>
                <a:cs typeface="Verdana"/>
              </a:rPr>
              <a:t>de </a:t>
            </a:r>
            <a:r>
              <a:rPr sz="2900" spc="-85" dirty="0">
                <a:latin typeface="Verdana"/>
                <a:cs typeface="Verdana"/>
              </a:rPr>
              <a:t>tener </a:t>
            </a:r>
            <a:r>
              <a:rPr sz="2900" spc="-35" dirty="0">
                <a:latin typeface="Verdana"/>
                <a:cs typeface="Verdana"/>
              </a:rPr>
              <a:t>lugar </a:t>
            </a:r>
            <a:r>
              <a:rPr sz="2900" dirty="0">
                <a:latin typeface="Verdana"/>
                <a:cs typeface="Verdana"/>
              </a:rPr>
              <a:t>las </a:t>
            </a:r>
            <a:r>
              <a:rPr sz="2900" spc="-5" dirty="0">
                <a:latin typeface="Verdana"/>
                <a:cs typeface="Verdana"/>
              </a:rPr>
              <a:t>asambleas, </a:t>
            </a:r>
            <a:r>
              <a:rPr sz="2900" spc="-50" dirty="0">
                <a:latin typeface="Verdana"/>
                <a:cs typeface="Verdana"/>
              </a:rPr>
              <a:t>remitiendo </a:t>
            </a:r>
            <a:r>
              <a:rPr sz="2900" spc="-70" dirty="0">
                <a:latin typeface="Verdana"/>
                <a:cs typeface="Verdana"/>
              </a:rPr>
              <a:t>el </a:t>
            </a:r>
            <a:r>
              <a:rPr sz="2900" spc="-25" dirty="0">
                <a:latin typeface="Verdana"/>
                <a:cs typeface="Verdana"/>
              </a:rPr>
              <a:t>aviso </a:t>
            </a:r>
            <a:r>
              <a:rPr sz="2900" spc="65" dirty="0">
                <a:latin typeface="Verdana"/>
                <a:cs typeface="Verdana"/>
              </a:rPr>
              <a:t>de </a:t>
            </a:r>
            <a:r>
              <a:rPr sz="2900" spc="-35" dirty="0">
                <a:latin typeface="Verdana"/>
                <a:cs typeface="Verdana"/>
              </a:rPr>
              <a:t>convocatoria, </a:t>
            </a:r>
            <a:r>
              <a:rPr sz="2900" spc="-70" dirty="0">
                <a:latin typeface="Verdana"/>
                <a:cs typeface="Verdana"/>
              </a:rPr>
              <a:t>el </a:t>
            </a:r>
            <a:r>
              <a:rPr sz="2900" spc="-25" dirty="0">
                <a:latin typeface="Verdana"/>
                <a:cs typeface="Verdana"/>
              </a:rPr>
              <a:t>orden </a:t>
            </a:r>
            <a:r>
              <a:rPr sz="2900" spc="-20" dirty="0">
                <a:latin typeface="Verdana"/>
                <a:cs typeface="Verdana"/>
              </a:rPr>
              <a:t> </a:t>
            </a:r>
            <a:r>
              <a:rPr sz="2900" spc="-10" dirty="0">
                <a:latin typeface="Verdana"/>
                <a:cs typeface="Verdana"/>
              </a:rPr>
              <a:t>del </a:t>
            </a:r>
            <a:r>
              <a:rPr sz="2900" spc="40" dirty="0">
                <a:latin typeface="Verdana"/>
                <a:cs typeface="Verdana"/>
              </a:rPr>
              <a:t>día </a:t>
            </a:r>
            <a:r>
              <a:rPr sz="2900" spc="-80" dirty="0">
                <a:latin typeface="Verdana"/>
                <a:cs typeface="Verdana"/>
              </a:rPr>
              <a:t>respectivo, </a:t>
            </a:r>
            <a:r>
              <a:rPr sz="2900" spc="-70" dirty="0">
                <a:latin typeface="Verdana"/>
                <a:cs typeface="Verdana"/>
              </a:rPr>
              <a:t>el </a:t>
            </a:r>
            <a:r>
              <a:rPr sz="2900" spc="-55" dirty="0">
                <a:latin typeface="Verdana"/>
                <a:cs typeface="Verdana"/>
              </a:rPr>
              <a:t>informe </a:t>
            </a:r>
            <a:r>
              <a:rPr sz="2900" spc="65" dirty="0">
                <a:latin typeface="Verdana"/>
                <a:cs typeface="Verdana"/>
              </a:rPr>
              <a:t>de </a:t>
            </a:r>
            <a:r>
              <a:rPr sz="2900" spc="5" dirty="0">
                <a:latin typeface="Verdana"/>
                <a:cs typeface="Verdana"/>
              </a:rPr>
              <a:t>la </a:t>
            </a:r>
            <a:r>
              <a:rPr sz="2900" spc="20" dirty="0">
                <a:latin typeface="Verdana"/>
                <a:cs typeface="Verdana"/>
              </a:rPr>
              <a:t>Junta </a:t>
            </a:r>
            <a:r>
              <a:rPr sz="2900" spc="-80" dirty="0">
                <a:latin typeface="Verdana"/>
                <a:cs typeface="Verdana"/>
              </a:rPr>
              <a:t>Directiva </a:t>
            </a:r>
            <a:r>
              <a:rPr sz="2900" spc="-165" dirty="0">
                <a:latin typeface="Verdana"/>
                <a:cs typeface="Verdana"/>
              </a:rPr>
              <a:t>y </a:t>
            </a:r>
            <a:r>
              <a:rPr sz="2900" spc="-70" dirty="0">
                <a:latin typeface="Verdana"/>
                <a:cs typeface="Verdana"/>
              </a:rPr>
              <a:t>el </a:t>
            </a:r>
            <a:r>
              <a:rPr sz="2900" spc="-10" dirty="0">
                <a:latin typeface="Verdana"/>
                <a:cs typeface="Verdana"/>
              </a:rPr>
              <a:t>del </a:t>
            </a:r>
            <a:r>
              <a:rPr sz="2900" spc="-50" dirty="0">
                <a:latin typeface="Verdana"/>
                <a:cs typeface="Verdana"/>
              </a:rPr>
              <a:t>Representante </a:t>
            </a:r>
            <a:r>
              <a:rPr sz="2900" spc="-120" dirty="0">
                <a:latin typeface="Verdana"/>
                <a:cs typeface="Verdana"/>
              </a:rPr>
              <a:t>Legal</a:t>
            </a:r>
            <a:r>
              <a:rPr sz="2900" b="1" u="sng" spc="-120" dirty="0">
                <a:latin typeface="Verdana"/>
                <a:cs typeface="Verdana"/>
              </a:rPr>
              <a:t>. </a:t>
            </a:r>
            <a:r>
              <a:rPr sz="2900" b="1" u="sng" spc="-114" dirty="0">
                <a:latin typeface="Verdana"/>
                <a:cs typeface="Verdana"/>
              </a:rPr>
              <a:t> </a:t>
            </a:r>
            <a:r>
              <a:rPr sz="2900" b="1" u="sng" spc="365" dirty="0">
                <a:latin typeface="Verdana"/>
                <a:cs typeface="Verdana"/>
                <a:hlinkClick r:id="rId2"/>
              </a:rPr>
              <a:t>(</a:t>
            </a:r>
            <a:r>
              <a:rPr sz="2900" b="1" u="sng" spc="229" dirty="0">
                <a:latin typeface="Verdana"/>
                <a:cs typeface="Verdana"/>
                <a:hlinkClick r:id="rId2"/>
              </a:rPr>
              <a:t>C</a:t>
            </a:r>
            <a:r>
              <a:rPr sz="2900" b="1" u="sng" spc="-165" dirty="0">
                <a:latin typeface="Verdana"/>
                <a:cs typeface="Verdana"/>
                <a:hlinkClick r:id="rId2"/>
              </a:rPr>
              <a:t>i</a:t>
            </a:r>
            <a:r>
              <a:rPr sz="2900" b="1" u="sng" spc="-220" dirty="0">
                <a:latin typeface="Verdana"/>
                <a:cs typeface="Verdana"/>
                <a:hlinkClick r:id="rId2"/>
              </a:rPr>
              <a:t>r</a:t>
            </a:r>
            <a:r>
              <a:rPr sz="2900" b="1" u="sng" spc="220" dirty="0">
                <a:latin typeface="Verdana"/>
                <a:cs typeface="Verdana"/>
                <a:hlinkClick r:id="rId2"/>
              </a:rPr>
              <a:t>c</a:t>
            </a:r>
            <a:r>
              <a:rPr sz="2900" b="1" u="sng" spc="-75" dirty="0">
                <a:latin typeface="Verdana"/>
                <a:cs typeface="Verdana"/>
                <a:hlinkClick r:id="rId2"/>
              </a:rPr>
              <a:t>u</a:t>
            </a:r>
            <a:r>
              <a:rPr sz="2900" b="1" u="sng" spc="-165" dirty="0">
                <a:latin typeface="Verdana"/>
                <a:cs typeface="Verdana"/>
                <a:hlinkClick r:id="rId2"/>
              </a:rPr>
              <a:t>l</a:t>
            </a:r>
            <a:r>
              <a:rPr sz="2900" b="1" u="sng" spc="170" dirty="0">
                <a:latin typeface="Verdana"/>
                <a:cs typeface="Verdana"/>
                <a:hlinkClick r:id="rId2"/>
              </a:rPr>
              <a:t>a</a:t>
            </a:r>
            <a:r>
              <a:rPr sz="2900" b="1" u="sng" spc="-215" dirty="0">
                <a:latin typeface="Verdana"/>
                <a:cs typeface="Verdana"/>
                <a:hlinkClick r:id="rId2"/>
              </a:rPr>
              <a:t>r</a:t>
            </a:r>
            <a:r>
              <a:rPr sz="2900" b="1" u="sng" spc="-150" dirty="0">
                <a:latin typeface="Verdana"/>
                <a:cs typeface="Verdana"/>
                <a:hlinkClick r:id="rId2"/>
              </a:rPr>
              <a:t> </a:t>
            </a:r>
            <a:r>
              <a:rPr sz="2900" b="1" u="sng" spc="-254" dirty="0">
                <a:latin typeface="Verdana"/>
                <a:cs typeface="Verdana"/>
                <a:hlinkClick r:id="rId2"/>
              </a:rPr>
              <a:t>D</a:t>
            </a:r>
            <a:r>
              <a:rPr sz="2900" b="1" u="sng" spc="385" dirty="0">
                <a:latin typeface="Verdana"/>
                <a:cs typeface="Verdana"/>
                <a:hlinkClick r:id="rId2"/>
              </a:rPr>
              <a:t>-</a:t>
            </a:r>
            <a:r>
              <a:rPr sz="2900" b="1" u="sng" spc="-20" dirty="0">
                <a:latin typeface="Verdana"/>
                <a:cs typeface="Verdana"/>
                <a:hlinkClick r:id="rId2"/>
              </a:rPr>
              <a:t>00</a:t>
            </a:r>
            <a:r>
              <a:rPr sz="2900" b="1" u="sng" spc="-220" dirty="0">
                <a:latin typeface="Verdana"/>
                <a:cs typeface="Verdana"/>
                <a:hlinkClick r:id="rId2"/>
              </a:rPr>
              <a:t>7</a:t>
            </a:r>
            <a:r>
              <a:rPr sz="2900" b="1" u="sng" spc="-150" dirty="0">
                <a:latin typeface="Verdana"/>
                <a:cs typeface="Verdana"/>
                <a:hlinkClick r:id="rId2"/>
              </a:rPr>
              <a:t> </a:t>
            </a:r>
            <a:r>
              <a:rPr sz="2900" b="1" u="sng" spc="105" dirty="0">
                <a:latin typeface="Verdana"/>
                <a:cs typeface="Verdana"/>
                <a:hlinkClick r:id="rId2"/>
              </a:rPr>
              <a:t>d</a:t>
            </a:r>
            <a:r>
              <a:rPr sz="2900" b="1" u="sng" spc="25" dirty="0">
                <a:latin typeface="Verdana"/>
                <a:cs typeface="Verdana"/>
                <a:hlinkClick r:id="rId2"/>
              </a:rPr>
              <a:t>e</a:t>
            </a:r>
            <a:r>
              <a:rPr sz="2900" b="1" u="sng" spc="-150" dirty="0">
                <a:latin typeface="Verdana"/>
                <a:cs typeface="Verdana"/>
                <a:hlinkClick r:id="rId2"/>
              </a:rPr>
              <a:t> </a:t>
            </a:r>
            <a:r>
              <a:rPr sz="2900" b="1" u="sng" spc="-994" dirty="0">
                <a:latin typeface="Verdana"/>
                <a:cs typeface="Verdana"/>
                <a:hlinkClick r:id="rId2"/>
              </a:rPr>
              <a:t>1</a:t>
            </a:r>
            <a:r>
              <a:rPr lang="es-CO" sz="2900" b="1" u="sng" spc="-994" dirty="0">
                <a:latin typeface="Verdana"/>
                <a:cs typeface="Verdana"/>
                <a:hlinkClick r:id="rId2"/>
              </a:rPr>
              <a:t>    </a:t>
            </a:r>
            <a:r>
              <a:rPr sz="2900" b="1" u="sng" spc="-15" dirty="0">
                <a:latin typeface="Verdana"/>
                <a:cs typeface="Verdana"/>
                <a:hlinkClick r:id="rId2"/>
              </a:rPr>
              <a:t>99</a:t>
            </a:r>
            <a:r>
              <a:rPr sz="2900" b="1" u="sng" spc="-150" dirty="0">
                <a:latin typeface="Verdana"/>
                <a:cs typeface="Verdana"/>
                <a:hlinkClick r:id="rId2"/>
              </a:rPr>
              <a:t>3 </a:t>
            </a:r>
            <a:r>
              <a:rPr sz="2900" b="1" u="sng" spc="105" dirty="0">
                <a:latin typeface="Verdana"/>
                <a:cs typeface="Verdana"/>
                <a:hlinkClick r:id="rId2"/>
              </a:rPr>
              <a:t>d</a:t>
            </a:r>
            <a:r>
              <a:rPr sz="2900" b="1" u="sng" spc="20" dirty="0">
                <a:latin typeface="Verdana"/>
                <a:cs typeface="Verdana"/>
                <a:hlinkClick r:id="rId2"/>
              </a:rPr>
              <a:t>e</a:t>
            </a:r>
            <a:r>
              <a:rPr sz="2900" b="1" u="sng" spc="-160" dirty="0">
                <a:latin typeface="Verdana"/>
                <a:cs typeface="Verdana"/>
                <a:hlinkClick r:id="rId2"/>
              </a:rPr>
              <a:t>l</a:t>
            </a:r>
            <a:r>
              <a:rPr sz="2900" b="1" u="sng" spc="-150" dirty="0">
                <a:latin typeface="Verdana"/>
                <a:cs typeface="Verdana"/>
                <a:hlinkClick r:id="rId2"/>
              </a:rPr>
              <a:t> </a:t>
            </a:r>
            <a:r>
              <a:rPr sz="2900" b="1" u="sng" spc="-254" dirty="0">
                <a:latin typeface="Verdana"/>
                <a:cs typeface="Verdana"/>
                <a:hlinkClick r:id="rId2"/>
              </a:rPr>
              <a:t>D</a:t>
            </a:r>
            <a:r>
              <a:rPr sz="2900" b="1" u="sng" spc="170" dirty="0">
                <a:latin typeface="Verdana"/>
                <a:cs typeface="Verdana"/>
                <a:hlinkClick r:id="rId2"/>
              </a:rPr>
              <a:t>a</a:t>
            </a:r>
            <a:r>
              <a:rPr sz="2900" b="1" u="sng" spc="-75" dirty="0">
                <a:latin typeface="Verdana"/>
                <a:cs typeface="Verdana"/>
                <a:hlinkClick r:id="rId2"/>
              </a:rPr>
              <a:t>n</a:t>
            </a:r>
            <a:r>
              <a:rPr sz="2900" b="1" u="sng" spc="220" dirty="0">
                <a:latin typeface="Verdana"/>
                <a:cs typeface="Verdana"/>
                <a:hlinkClick r:id="rId2"/>
              </a:rPr>
              <a:t>c</a:t>
            </a:r>
            <a:r>
              <a:rPr sz="2900" b="1" u="sng" spc="50" dirty="0">
                <a:latin typeface="Verdana"/>
                <a:cs typeface="Verdana"/>
                <a:hlinkClick r:id="rId2"/>
              </a:rPr>
              <a:t>oo</a:t>
            </a:r>
            <a:r>
              <a:rPr sz="2900" b="1" u="sng" spc="105" dirty="0">
                <a:latin typeface="Verdana"/>
                <a:cs typeface="Verdana"/>
                <a:hlinkClick r:id="rId2"/>
              </a:rPr>
              <a:t>p</a:t>
            </a:r>
            <a:r>
              <a:rPr sz="2900" b="1" u="sng" spc="365" dirty="0">
                <a:latin typeface="Verdana"/>
                <a:cs typeface="Verdana"/>
                <a:hlinkClick r:id="rId2"/>
              </a:rPr>
              <a:t>)</a:t>
            </a:r>
            <a:r>
              <a:rPr sz="2900" b="1" u="sng" spc="-425" dirty="0">
                <a:latin typeface="Verdana"/>
                <a:cs typeface="Verdana"/>
                <a:hlinkClick r:id="rId2"/>
              </a:rPr>
              <a:t>.</a:t>
            </a:r>
            <a:endParaRPr sz="2900" b="1" u="sng" dirty="0">
              <a:latin typeface="Verdana"/>
              <a:cs typeface="Verdana"/>
            </a:endParaRPr>
          </a:p>
          <a:p>
            <a:pPr>
              <a:lnSpc>
                <a:spcPct val="100000"/>
              </a:lnSpc>
              <a:spcBef>
                <a:spcPts val="35"/>
              </a:spcBef>
            </a:pPr>
            <a:endParaRPr sz="3550" dirty="0">
              <a:latin typeface="Verdana"/>
              <a:cs typeface="Verdana"/>
            </a:endParaRPr>
          </a:p>
          <a:p>
            <a:pPr marL="12700" marR="6985" algn="just">
              <a:lnSpc>
                <a:spcPct val="125000"/>
              </a:lnSpc>
            </a:pPr>
            <a:r>
              <a:rPr sz="2900" spc="-25" dirty="0">
                <a:latin typeface="Verdana"/>
                <a:cs typeface="Verdana"/>
              </a:rPr>
              <a:t>Recuerde </a:t>
            </a:r>
            <a:r>
              <a:rPr sz="2900" spc="20" dirty="0">
                <a:latin typeface="Verdana"/>
                <a:cs typeface="Verdana"/>
              </a:rPr>
              <a:t>que </a:t>
            </a:r>
            <a:r>
              <a:rPr sz="2900" spc="-25" dirty="0">
                <a:latin typeface="Verdana"/>
                <a:cs typeface="Verdana"/>
              </a:rPr>
              <a:t>en </a:t>
            </a:r>
            <a:r>
              <a:rPr sz="2900" spc="-45" dirty="0">
                <a:latin typeface="Verdana"/>
                <a:cs typeface="Verdana"/>
              </a:rPr>
              <a:t>los </a:t>
            </a:r>
            <a:r>
              <a:rPr sz="2900" spc="-20" dirty="0">
                <a:latin typeface="Verdana"/>
                <a:cs typeface="Verdana"/>
              </a:rPr>
              <a:t>plazos </a:t>
            </a:r>
            <a:r>
              <a:rPr sz="2900" spc="-15" dirty="0">
                <a:latin typeface="Verdana"/>
                <a:cs typeface="Verdana"/>
              </a:rPr>
              <a:t>nos </a:t>
            </a:r>
            <a:r>
              <a:rPr sz="2900" spc="-60" dirty="0">
                <a:latin typeface="Verdana"/>
                <a:cs typeface="Verdana"/>
              </a:rPr>
              <a:t>referimos </a:t>
            </a:r>
            <a:r>
              <a:rPr sz="2900" spc="175" dirty="0">
                <a:latin typeface="Verdana"/>
                <a:cs typeface="Verdana"/>
              </a:rPr>
              <a:t>a </a:t>
            </a:r>
            <a:r>
              <a:rPr sz="2900" spc="25" dirty="0">
                <a:latin typeface="Verdana"/>
                <a:cs typeface="Verdana"/>
              </a:rPr>
              <a:t>días </a:t>
            </a:r>
            <a:r>
              <a:rPr sz="2900" spc="-15" dirty="0">
                <a:latin typeface="Verdana"/>
                <a:cs typeface="Verdana"/>
              </a:rPr>
              <a:t>hábiles </a:t>
            </a:r>
            <a:r>
              <a:rPr sz="2900" spc="-165" dirty="0">
                <a:latin typeface="Verdana"/>
                <a:cs typeface="Verdana"/>
              </a:rPr>
              <a:t>y </a:t>
            </a:r>
            <a:r>
              <a:rPr sz="2900" spc="-10" dirty="0">
                <a:latin typeface="Verdana"/>
                <a:cs typeface="Verdana"/>
              </a:rPr>
              <a:t>no </a:t>
            </a:r>
            <a:r>
              <a:rPr sz="2900" spc="5" dirty="0">
                <a:latin typeface="Verdana"/>
                <a:cs typeface="Verdana"/>
              </a:rPr>
              <a:t>se cuentan </a:t>
            </a:r>
            <a:r>
              <a:rPr sz="2900" spc="-70" dirty="0">
                <a:latin typeface="Verdana"/>
                <a:cs typeface="Verdana"/>
              </a:rPr>
              <a:t>el </a:t>
            </a:r>
            <a:r>
              <a:rPr sz="2900" spc="40" dirty="0">
                <a:latin typeface="Verdana"/>
                <a:cs typeface="Verdana"/>
              </a:rPr>
              <a:t>día </a:t>
            </a:r>
            <a:r>
              <a:rPr sz="2900" spc="65" dirty="0">
                <a:latin typeface="Verdana"/>
                <a:cs typeface="Verdana"/>
              </a:rPr>
              <a:t>de </a:t>
            </a:r>
            <a:r>
              <a:rPr sz="2900" spc="70" dirty="0">
                <a:latin typeface="Verdana"/>
                <a:cs typeface="Verdana"/>
              </a:rPr>
              <a:t> </a:t>
            </a:r>
            <a:r>
              <a:rPr sz="2900" spc="-150" dirty="0">
                <a:latin typeface="Verdana"/>
                <a:cs typeface="Verdana"/>
              </a:rPr>
              <a:t>envío, </a:t>
            </a:r>
            <a:r>
              <a:rPr sz="2900" spc="-50" dirty="0">
                <a:latin typeface="Verdana"/>
                <a:cs typeface="Verdana"/>
              </a:rPr>
              <a:t>sino </a:t>
            </a:r>
            <a:r>
              <a:rPr sz="2900" spc="175" dirty="0">
                <a:latin typeface="Verdana"/>
                <a:cs typeface="Verdana"/>
              </a:rPr>
              <a:t>a </a:t>
            </a:r>
            <a:r>
              <a:rPr sz="2900" spc="-80" dirty="0">
                <a:latin typeface="Verdana"/>
                <a:cs typeface="Verdana"/>
              </a:rPr>
              <a:t>partir </a:t>
            </a:r>
            <a:r>
              <a:rPr sz="2900" spc="-10" dirty="0">
                <a:latin typeface="Verdana"/>
                <a:cs typeface="Verdana"/>
              </a:rPr>
              <a:t>del </a:t>
            </a:r>
            <a:r>
              <a:rPr sz="2900" spc="-65" dirty="0">
                <a:latin typeface="Verdana"/>
                <a:cs typeface="Verdana"/>
              </a:rPr>
              <a:t>primer </a:t>
            </a:r>
            <a:r>
              <a:rPr sz="2900" spc="40" dirty="0">
                <a:latin typeface="Verdana"/>
                <a:cs typeface="Verdana"/>
              </a:rPr>
              <a:t>día </a:t>
            </a:r>
            <a:r>
              <a:rPr sz="2900" spc="-25" dirty="0">
                <a:latin typeface="Verdana"/>
                <a:cs typeface="Verdana"/>
              </a:rPr>
              <a:t>hábil </a:t>
            </a:r>
            <a:r>
              <a:rPr sz="2900" spc="-55" dirty="0">
                <a:latin typeface="Verdana"/>
                <a:cs typeface="Verdana"/>
              </a:rPr>
              <a:t>siguiente </a:t>
            </a:r>
            <a:r>
              <a:rPr sz="2900" spc="-165" dirty="0">
                <a:latin typeface="Verdana"/>
                <a:cs typeface="Verdana"/>
              </a:rPr>
              <a:t>y </a:t>
            </a:r>
            <a:r>
              <a:rPr sz="2900" spc="75" dirty="0">
                <a:latin typeface="Verdana"/>
                <a:cs typeface="Verdana"/>
              </a:rPr>
              <a:t>tampoco </a:t>
            </a:r>
            <a:r>
              <a:rPr sz="2900" spc="5" dirty="0">
                <a:latin typeface="Verdana"/>
                <a:cs typeface="Verdana"/>
              </a:rPr>
              <a:t>se </a:t>
            </a:r>
            <a:r>
              <a:rPr sz="2900" spc="15" dirty="0">
                <a:latin typeface="Verdana"/>
                <a:cs typeface="Verdana"/>
              </a:rPr>
              <a:t>cuenta </a:t>
            </a:r>
            <a:r>
              <a:rPr sz="2900" spc="-70" dirty="0">
                <a:latin typeface="Verdana"/>
                <a:cs typeface="Verdana"/>
              </a:rPr>
              <a:t>el </a:t>
            </a:r>
            <a:r>
              <a:rPr sz="2900" spc="40" dirty="0">
                <a:latin typeface="Verdana"/>
                <a:cs typeface="Verdana"/>
              </a:rPr>
              <a:t>día </a:t>
            </a:r>
            <a:r>
              <a:rPr sz="2900" spc="65" dirty="0">
                <a:latin typeface="Verdana"/>
                <a:cs typeface="Verdana"/>
              </a:rPr>
              <a:t>de </a:t>
            </a:r>
            <a:r>
              <a:rPr sz="2900" spc="70" dirty="0">
                <a:latin typeface="Verdana"/>
                <a:cs typeface="Verdana"/>
              </a:rPr>
              <a:t> </a:t>
            </a:r>
            <a:r>
              <a:rPr sz="2900" spc="15" dirty="0">
                <a:latin typeface="Verdana"/>
                <a:cs typeface="Verdana"/>
              </a:rPr>
              <a:t>celebración</a:t>
            </a:r>
            <a:r>
              <a:rPr sz="2900" spc="-155" dirty="0">
                <a:latin typeface="Verdana"/>
                <a:cs typeface="Verdana"/>
              </a:rPr>
              <a:t> </a:t>
            </a:r>
            <a:r>
              <a:rPr sz="2900" spc="65" dirty="0">
                <a:latin typeface="Verdana"/>
                <a:cs typeface="Verdana"/>
              </a:rPr>
              <a:t>de</a:t>
            </a:r>
            <a:r>
              <a:rPr sz="2900" spc="-150" dirty="0">
                <a:latin typeface="Verdana"/>
                <a:cs typeface="Verdana"/>
              </a:rPr>
              <a:t> </a:t>
            </a:r>
            <a:r>
              <a:rPr sz="2900" spc="5" dirty="0">
                <a:latin typeface="Verdana"/>
                <a:cs typeface="Verdana"/>
              </a:rPr>
              <a:t>la</a:t>
            </a:r>
            <a:r>
              <a:rPr sz="2900" spc="-150" dirty="0">
                <a:latin typeface="Verdana"/>
                <a:cs typeface="Verdana"/>
              </a:rPr>
              <a:t> </a:t>
            </a:r>
            <a:r>
              <a:rPr sz="2900" dirty="0">
                <a:latin typeface="Verdana"/>
                <a:cs typeface="Verdana"/>
              </a:rPr>
              <a:t>asamblea,</a:t>
            </a:r>
            <a:r>
              <a:rPr sz="2900" spc="-150" dirty="0">
                <a:latin typeface="Verdana"/>
                <a:cs typeface="Verdana"/>
              </a:rPr>
              <a:t> </a:t>
            </a:r>
            <a:r>
              <a:rPr sz="2900" spc="-50" dirty="0">
                <a:latin typeface="Verdana"/>
                <a:cs typeface="Verdana"/>
              </a:rPr>
              <a:t>sino</a:t>
            </a:r>
            <a:r>
              <a:rPr sz="2900" spc="-150" dirty="0">
                <a:latin typeface="Verdana"/>
                <a:cs typeface="Verdana"/>
              </a:rPr>
              <a:t> </a:t>
            </a:r>
            <a:r>
              <a:rPr sz="2900" spc="-70" dirty="0">
                <a:latin typeface="Verdana"/>
                <a:cs typeface="Verdana"/>
              </a:rPr>
              <a:t>el</a:t>
            </a:r>
            <a:r>
              <a:rPr sz="2900" spc="-150" dirty="0">
                <a:latin typeface="Verdana"/>
                <a:cs typeface="Verdana"/>
              </a:rPr>
              <a:t> </a:t>
            </a:r>
            <a:r>
              <a:rPr sz="2900" spc="40" dirty="0">
                <a:latin typeface="Verdana"/>
                <a:cs typeface="Verdana"/>
              </a:rPr>
              <a:t>día</a:t>
            </a:r>
            <a:r>
              <a:rPr sz="2900" spc="-150" dirty="0">
                <a:latin typeface="Verdana"/>
                <a:cs typeface="Verdana"/>
              </a:rPr>
              <a:t> </a:t>
            </a:r>
            <a:r>
              <a:rPr sz="2900" spc="-80" dirty="0">
                <a:latin typeface="Verdana"/>
                <a:cs typeface="Verdana"/>
              </a:rPr>
              <a:t>antes.</a:t>
            </a:r>
            <a:endParaRPr sz="2900" dirty="0">
              <a:latin typeface="Verdana"/>
              <a:cs typeface="Verdana"/>
            </a:endParaRPr>
          </a:p>
        </p:txBody>
      </p:sp>
    </p:spTree>
    <p:extLst>
      <p:ext uri="{BB962C8B-B14F-4D97-AF65-F5344CB8AC3E}">
        <p14:creationId xmlns:p14="http://schemas.microsoft.com/office/powerpoint/2010/main" val="108073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DFD15243-81B4-F78F-F5AE-2F1072C109B9}"/>
              </a:ext>
            </a:extLst>
          </p:cNvPr>
          <p:cNvGrpSpPr/>
          <p:nvPr/>
        </p:nvGrpSpPr>
        <p:grpSpPr>
          <a:xfrm>
            <a:off x="2157282" y="1638300"/>
            <a:ext cx="9906000" cy="992160"/>
            <a:chOff x="0" y="2302470"/>
            <a:chExt cx="9906000" cy="992160"/>
          </a:xfrm>
          <a:scene3d>
            <a:camera prst="orthographicFront"/>
            <a:lightRig rig="threePt" dir="t">
              <a:rot lat="0" lon="0" rev="7500000"/>
            </a:lightRig>
          </a:scene3d>
        </p:grpSpPr>
        <p:sp>
          <p:nvSpPr>
            <p:cNvPr id="4" name="Rectángulo: esquinas redondeadas 3">
              <a:extLst>
                <a:ext uri="{FF2B5EF4-FFF2-40B4-BE49-F238E27FC236}">
                  <a16:creationId xmlns:a16="http://schemas.microsoft.com/office/drawing/2014/main" id="{0ED0F6C2-A8AC-C418-410E-3960A619E957}"/>
                </a:ext>
              </a:extLst>
            </p:cNvPr>
            <p:cNvSpPr/>
            <p:nvPr/>
          </p:nvSpPr>
          <p:spPr>
            <a:xfrm>
              <a:off x="0" y="2302470"/>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3750088"/>
                <a:satOff val="-5627"/>
                <a:lumOff val="-915"/>
                <a:alphaOff val="0"/>
              </a:schemeClr>
            </a:fillRef>
            <a:effectRef idx="2">
              <a:schemeClr val="accent3">
                <a:hueOff val="3750088"/>
                <a:satOff val="-5627"/>
                <a:lumOff val="-915"/>
                <a:alphaOff val="0"/>
              </a:schemeClr>
            </a:effectRef>
            <a:fontRef idx="minor">
              <a:schemeClr val="lt1"/>
            </a:fontRef>
          </p:style>
        </p:sp>
        <p:sp>
          <p:nvSpPr>
            <p:cNvPr id="5" name="Rectángulo: esquinas redondeadas 4">
              <a:extLst>
                <a:ext uri="{FF2B5EF4-FFF2-40B4-BE49-F238E27FC236}">
                  <a16:creationId xmlns:a16="http://schemas.microsoft.com/office/drawing/2014/main" id="{3CD8A322-3B7E-F75F-0EEC-DD0E117316C7}"/>
                </a:ext>
              </a:extLst>
            </p:cNvPr>
            <p:cNvSpPr txBox="1"/>
            <p:nvPr/>
          </p:nvSpPr>
          <p:spPr>
            <a:xfrm>
              <a:off x="48433" y="2350903"/>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3. Quórum</a:t>
              </a:r>
              <a:endParaRPr lang="es-CO" sz="3600" kern="1200" dirty="0"/>
            </a:p>
          </p:txBody>
        </p:sp>
      </p:grpSp>
      <p:sp>
        <p:nvSpPr>
          <p:cNvPr id="9" name="CuadroTexto 8">
            <a:extLst>
              <a:ext uri="{FF2B5EF4-FFF2-40B4-BE49-F238E27FC236}">
                <a16:creationId xmlns:a16="http://schemas.microsoft.com/office/drawing/2014/main" id="{46A1B2AC-D91B-66E1-FA26-D1A4897CD3A8}"/>
              </a:ext>
            </a:extLst>
          </p:cNvPr>
          <p:cNvSpPr txBox="1"/>
          <p:nvPr/>
        </p:nvSpPr>
        <p:spPr>
          <a:xfrm>
            <a:off x="2124624" y="2706107"/>
            <a:ext cx="13724975" cy="5262979"/>
          </a:xfrm>
          <a:prstGeom prst="rect">
            <a:avLst/>
          </a:prstGeom>
          <a:noFill/>
        </p:spPr>
        <p:txBody>
          <a:bodyPr wrap="square">
            <a:spAutoFit/>
          </a:bodyPr>
          <a:lstStyle/>
          <a:p>
            <a:pPr algn="just"/>
            <a:r>
              <a:rPr lang="es-ES" sz="2800" b="1" u="sng" dirty="0">
                <a:latin typeface="Verdana" panose="020B0604030504040204" pitchFamily="34" charset="0"/>
                <a:ea typeface="Verdana" panose="020B0604030504040204" pitchFamily="34" charset="0"/>
              </a:rPr>
              <a:t>En las Asambleas ordinarias y extraordinarias </a:t>
            </a:r>
            <a:r>
              <a:rPr lang="es-ES" sz="2800" dirty="0">
                <a:latin typeface="Verdana" panose="020B0604030504040204" pitchFamily="34" charset="0"/>
                <a:ea typeface="Verdana" panose="020B0604030504040204" pitchFamily="34" charset="0"/>
              </a:rPr>
              <a:t>formará quórum la mayoría absoluta  de los afiliados activos del Fondo, presentes o representados salvo que en los  estatutos se exija un quórum diferente. Las decisiones se tomarán por mayoría de los  votos presentes, a menos que la ley o los estatutos requieran para determinados  actos una mayoría especial.</a:t>
            </a:r>
          </a:p>
          <a:p>
            <a:pPr algn="just"/>
            <a:endParaRPr lang="es-ES" sz="2800" dirty="0">
              <a:latin typeface="Verdana" panose="020B0604030504040204" pitchFamily="34" charset="0"/>
              <a:ea typeface="Verdana" panose="020B0604030504040204" pitchFamily="34" charset="0"/>
            </a:endParaRPr>
          </a:p>
          <a:p>
            <a:pPr algn="just"/>
            <a:r>
              <a:rPr lang="es-ES" sz="2800" b="1" u="sng" dirty="0">
                <a:latin typeface="Verdana" panose="020B0604030504040204" pitchFamily="34" charset="0"/>
                <a:ea typeface="Verdana" panose="020B0604030504040204" pitchFamily="34" charset="0"/>
              </a:rPr>
              <a:t>La asamblea deliberará con un número plural de personas que represente</a:t>
            </a:r>
            <a:r>
              <a:rPr lang="es-ES" sz="2800" dirty="0">
                <a:latin typeface="Verdana" panose="020B0604030504040204" pitchFamily="34" charset="0"/>
                <a:ea typeface="Verdana" panose="020B0604030504040204" pitchFamily="34" charset="0"/>
              </a:rPr>
              <a:t>, por lo  menos, la mayoría absoluta de las acciones suscritas, salvo que en los estatutos se  exija un quórum diferente. Las decisiones se tomarán por mayoría de los votos  presentes, a menos que la ley o los estatutos requieran para determinados actos  una mayoría especial.</a:t>
            </a:r>
          </a:p>
        </p:txBody>
      </p:sp>
    </p:spTree>
    <p:extLst>
      <p:ext uri="{BB962C8B-B14F-4D97-AF65-F5344CB8AC3E}">
        <p14:creationId xmlns:p14="http://schemas.microsoft.com/office/powerpoint/2010/main" val="24790741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DFD15243-81B4-F78F-F5AE-2F1072C109B9}"/>
              </a:ext>
            </a:extLst>
          </p:cNvPr>
          <p:cNvGrpSpPr/>
          <p:nvPr/>
        </p:nvGrpSpPr>
        <p:grpSpPr>
          <a:xfrm>
            <a:off x="2157282" y="1638300"/>
            <a:ext cx="9906000" cy="992160"/>
            <a:chOff x="0" y="2302470"/>
            <a:chExt cx="9906000" cy="992160"/>
          </a:xfrm>
          <a:scene3d>
            <a:camera prst="orthographicFront"/>
            <a:lightRig rig="threePt" dir="t">
              <a:rot lat="0" lon="0" rev="7500000"/>
            </a:lightRig>
          </a:scene3d>
        </p:grpSpPr>
        <p:sp>
          <p:nvSpPr>
            <p:cNvPr id="4" name="Rectángulo: esquinas redondeadas 3">
              <a:extLst>
                <a:ext uri="{FF2B5EF4-FFF2-40B4-BE49-F238E27FC236}">
                  <a16:creationId xmlns:a16="http://schemas.microsoft.com/office/drawing/2014/main" id="{0ED0F6C2-A8AC-C418-410E-3960A619E957}"/>
                </a:ext>
              </a:extLst>
            </p:cNvPr>
            <p:cNvSpPr/>
            <p:nvPr/>
          </p:nvSpPr>
          <p:spPr>
            <a:xfrm>
              <a:off x="0" y="2302470"/>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3750088"/>
                <a:satOff val="-5627"/>
                <a:lumOff val="-915"/>
                <a:alphaOff val="0"/>
              </a:schemeClr>
            </a:fillRef>
            <a:effectRef idx="2">
              <a:schemeClr val="accent3">
                <a:hueOff val="3750088"/>
                <a:satOff val="-5627"/>
                <a:lumOff val="-915"/>
                <a:alphaOff val="0"/>
              </a:schemeClr>
            </a:effectRef>
            <a:fontRef idx="minor">
              <a:schemeClr val="lt1"/>
            </a:fontRef>
          </p:style>
        </p:sp>
        <p:sp>
          <p:nvSpPr>
            <p:cNvPr id="5" name="Rectángulo: esquinas redondeadas 4">
              <a:extLst>
                <a:ext uri="{FF2B5EF4-FFF2-40B4-BE49-F238E27FC236}">
                  <a16:creationId xmlns:a16="http://schemas.microsoft.com/office/drawing/2014/main" id="{3CD8A322-3B7E-F75F-0EEC-DD0E117316C7}"/>
                </a:ext>
              </a:extLst>
            </p:cNvPr>
            <p:cNvSpPr txBox="1"/>
            <p:nvPr/>
          </p:nvSpPr>
          <p:spPr>
            <a:xfrm>
              <a:off x="48433" y="2350903"/>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3. Quórum</a:t>
              </a:r>
              <a:endParaRPr lang="es-CO" sz="3600" kern="1200" dirty="0"/>
            </a:p>
          </p:txBody>
        </p:sp>
      </p:grpSp>
      <p:sp>
        <p:nvSpPr>
          <p:cNvPr id="9" name="CuadroTexto 8">
            <a:extLst>
              <a:ext uri="{FF2B5EF4-FFF2-40B4-BE49-F238E27FC236}">
                <a16:creationId xmlns:a16="http://schemas.microsoft.com/office/drawing/2014/main" id="{46A1B2AC-D91B-66E1-FA26-D1A4897CD3A8}"/>
              </a:ext>
            </a:extLst>
          </p:cNvPr>
          <p:cNvSpPr txBox="1"/>
          <p:nvPr/>
        </p:nvSpPr>
        <p:spPr>
          <a:xfrm>
            <a:off x="2124624" y="2706107"/>
            <a:ext cx="13724975" cy="6986528"/>
          </a:xfrm>
          <a:prstGeom prst="rect">
            <a:avLst/>
          </a:prstGeom>
          <a:noFill/>
        </p:spPr>
        <p:txBody>
          <a:bodyPr wrap="square">
            <a:spAutoFit/>
          </a:bodyPr>
          <a:lstStyle/>
          <a:p>
            <a:pPr algn="just"/>
            <a:r>
              <a:rPr lang="es-ES" sz="2800" dirty="0">
                <a:latin typeface="Verdana" panose="020B0604030504040204" pitchFamily="34" charset="0"/>
                <a:ea typeface="Verdana" panose="020B0604030504040204" pitchFamily="34" charset="0"/>
              </a:rPr>
              <a:t>Todo afiliado podrá hacerse representar en las asambleas mediante </a:t>
            </a:r>
            <a:r>
              <a:rPr lang="es-ES" sz="2800" b="1" u="sng" dirty="0">
                <a:latin typeface="Verdana" panose="020B0604030504040204" pitchFamily="34" charset="0"/>
                <a:ea typeface="Verdana" panose="020B0604030504040204" pitchFamily="34" charset="0"/>
              </a:rPr>
              <a:t>poder  otorgado por escrito, en el que se indique el nombre del apoderado,</a:t>
            </a:r>
            <a:r>
              <a:rPr lang="es-ES" sz="2800" dirty="0">
                <a:latin typeface="Verdana" panose="020B0604030504040204" pitchFamily="34" charset="0"/>
                <a:ea typeface="Verdana" panose="020B0604030504040204" pitchFamily="34" charset="0"/>
              </a:rPr>
              <a:t> la persona en  quien éste puede sustituirlo, si es del caso, la fecha o época de la reunión o  reuniones para las que se confiere y los demás requisitos que se señalen en los  estatutos al igual que el porcentaje de afiliados a representar</a:t>
            </a:r>
            <a:r>
              <a:rPr lang="es-ES" sz="2800" dirty="0" smtClean="0">
                <a:latin typeface="Verdana" panose="020B0604030504040204" pitchFamily="34" charset="0"/>
                <a:ea typeface="Verdana" panose="020B0604030504040204" pitchFamily="34" charset="0"/>
              </a:rPr>
              <a:t>.</a:t>
            </a:r>
          </a:p>
          <a:p>
            <a:pPr algn="just"/>
            <a:endParaRPr lang="es-ES" sz="2800" dirty="0">
              <a:latin typeface="Verdana" panose="020B0604030504040204" pitchFamily="34" charset="0"/>
              <a:ea typeface="Verdana" panose="020B0604030504040204" pitchFamily="34" charset="0"/>
            </a:endParaRPr>
          </a:p>
          <a:p>
            <a:pPr algn="just"/>
            <a:r>
              <a:rPr lang="es-CO" sz="2800" dirty="0" smtClean="0">
                <a:latin typeface="Verdana" panose="020B0604030504040204" pitchFamily="34" charset="0"/>
                <a:ea typeface="Verdana" panose="020B0604030504040204" pitchFamily="34" charset="0"/>
              </a:rPr>
              <a:t>Para las Asambleas no presenciales, al </a:t>
            </a:r>
            <a:r>
              <a:rPr lang="es-CO" sz="2800" dirty="0">
                <a:latin typeface="Verdana" panose="020B0604030504040204" pitchFamily="34" charset="0"/>
                <a:ea typeface="Verdana" panose="020B0604030504040204" pitchFamily="34" charset="0"/>
              </a:rPr>
              <a:t>comienzo (conformación del quorum), se debe dejar clara validación o verificación de la identidad de los participantes virtuales, garantizando que efectivamente son los individuos llamados a asistir (miembros, afiliados, directivos, etc.). De igual manera, durante toda la reunión y hasta su final, en diferentes momentos, particularmente después de la toma de decisiones trascendentales para el desarrollo de la misma, el representante legal/presidente de la reunión deberá dejar constancia en el acta de la continuidad e identidad del quorum necesario para deliberar.</a:t>
            </a:r>
            <a:endParaRPr lang="es-E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80877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699D6399-FE02-847F-C443-1E8704906F55}"/>
              </a:ext>
            </a:extLst>
          </p:cNvPr>
          <p:cNvGrpSpPr/>
          <p:nvPr/>
        </p:nvGrpSpPr>
        <p:grpSpPr>
          <a:xfrm>
            <a:off x="2087078" y="1638300"/>
            <a:ext cx="9906000" cy="992160"/>
            <a:chOff x="0" y="3447270"/>
            <a:chExt cx="9906000" cy="992160"/>
          </a:xfrm>
          <a:scene3d>
            <a:camera prst="orthographicFront"/>
            <a:lightRig rig="threePt" dir="t">
              <a:rot lat="0" lon="0" rev="7500000"/>
            </a:lightRig>
          </a:scene3d>
        </p:grpSpPr>
        <p:sp>
          <p:nvSpPr>
            <p:cNvPr id="6" name="Rectángulo: esquinas redondeadas 5">
              <a:extLst>
                <a:ext uri="{FF2B5EF4-FFF2-40B4-BE49-F238E27FC236}">
                  <a16:creationId xmlns:a16="http://schemas.microsoft.com/office/drawing/2014/main" id="{48422C36-DA90-7C1A-DBA0-EA71C01DB256}"/>
                </a:ext>
              </a:extLst>
            </p:cNvPr>
            <p:cNvSpPr/>
            <p:nvPr/>
          </p:nvSpPr>
          <p:spPr>
            <a:xfrm>
              <a:off x="0" y="3447270"/>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5625132"/>
                <a:satOff val="-8440"/>
                <a:lumOff val="-1373"/>
                <a:alphaOff val="0"/>
              </a:schemeClr>
            </a:fillRef>
            <a:effectRef idx="2">
              <a:schemeClr val="accent3">
                <a:hueOff val="5625132"/>
                <a:satOff val="-8440"/>
                <a:lumOff val="-1373"/>
                <a:alphaOff val="0"/>
              </a:schemeClr>
            </a:effectRef>
            <a:fontRef idx="minor">
              <a:schemeClr val="lt1"/>
            </a:fontRef>
          </p:style>
        </p:sp>
        <p:sp>
          <p:nvSpPr>
            <p:cNvPr id="7" name="Rectángulo: esquinas redondeadas 4">
              <a:extLst>
                <a:ext uri="{FF2B5EF4-FFF2-40B4-BE49-F238E27FC236}">
                  <a16:creationId xmlns:a16="http://schemas.microsoft.com/office/drawing/2014/main" id="{868EDA62-939C-F899-CC80-302C939D5A46}"/>
                </a:ext>
              </a:extLst>
            </p:cNvPr>
            <p:cNvSpPr txBox="1"/>
            <p:nvPr/>
          </p:nvSpPr>
          <p:spPr>
            <a:xfrm>
              <a:off x="48433" y="3495703"/>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4. Funciones de la Asamblea General de Afiliados</a:t>
              </a:r>
              <a:endParaRPr lang="es-CO" sz="3600" kern="1200" dirty="0"/>
            </a:p>
          </p:txBody>
        </p:sp>
      </p:grpSp>
      <p:sp>
        <p:nvSpPr>
          <p:cNvPr id="10" name="CuadroTexto 9">
            <a:extLst>
              <a:ext uri="{FF2B5EF4-FFF2-40B4-BE49-F238E27FC236}">
                <a16:creationId xmlns:a16="http://schemas.microsoft.com/office/drawing/2014/main" id="{04A56B17-5BC6-9449-21FB-945AFEAE56F1}"/>
              </a:ext>
            </a:extLst>
          </p:cNvPr>
          <p:cNvSpPr txBox="1"/>
          <p:nvPr/>
        </p:nvSpPr>
        <p:spPr>
          <a:xfrm>
            <a:off x="2135510" y="2678893"/>
            <a:ext cx="13180689" cy="1600438"/>
          </a:xfrm>
          <a:prstGeom prst="rect">
            <a:avLst/>
          </a:prstGeom>
          <a:noFill/>
        </p:spPr>
        <p:txBody>
          <a:bodyPr wrap="square">
            <a:spAutoFit/>
          </a:bodyPr>
          <a:lstStyle/>
          <a:p>
            <a:pPr marL="12700" marR="9525">
              <a:lnSpc>
                <a:spcPct val="125000"/>
              </a:lnSpc>
              <a:spcBef>
                <a:spcPts val="720"/>
              </a:spcBef>
            </a:pPr>
            <a:r>
              <a:rPr lang="es-ES" sz="2800" spc="-114" dirty="0">
                <a:latin typeface="Verdana"/>
                <a:cs typeface="Verdana"/>
              </a:rPr>
              <a:t>De</a:t>
            </a:r>
            <a:r>
              <a:rPr lang="es-ES" sz="2800" spc="500" dirty="0">
                <a:latin typeface="Verdana"/>
                <a:cs typeface="Verdana"/>
              </a:rPr>
              <a:t> </a:t>
            </a:r>
            <a:r>
              <a:rPr lang="es-ES" sz="2800" spc="40" dirty="0">
                <a:latin typeface="Verdana"/>
                <a:cs typeface="Verdana"/>
              </a:rPr>
              <a:t>acuerdo</a:t>
            </a:r>
            <a:r>
              <a:rPr lang="es-ES" sz="2800" spc="500" dirty="0">
                <a:latin typeface="Verdana"/>
                <a:cs typeface="Verdana"/>
              </a:rPr>
              <a:t> </a:t>
            </a:r>
            <a:r>
              <a:rPr lang="es-ES" sz="2800" spc="5" dirty="0">
                <a:latin typeface="Verdana"/>
                <a:cs typeface="Verdana"/>
              </a:rPr>
              <a:t>al</a:t>
            </a:r>
            <a:r>
              <a:rPr lang="es-ES" sz="2800" spc="500" dirty="0">
                <a:latin typeface="Verdana"/>
                <a:cs typeface="Verdana"/>
              </a:rPr>
              <a:t> </a:t>
            </a:r>
            <a:r>
              <a:rPr lang="es-ES" sz="2800" b="1" spc="-45" dirty="0">
                <a:latin typeface="Verdana"/>
                <a:cs typeface="Verdana"/>
                <a:hlinkClick r:id="rId2"/>
              </a:rPr>
              <a:t>artículo</a:t>
            </a:r>
            <a:r>
              <a:rPr lang="es-ES" sz="2800" b="1" spc="505" dirty="0">
                <a:latin typeface="Verdana"/>
                <a:cs typeface="Verdana"/>
                <a:hlinkClick r:id="rId2"/>
              </a:rPr>
              <a:t> </a:t>
            </a:r>
            <a:r>
              <a:rPr lang="es-ES" sz="2800" b="1" spc="-580" dirty="0">
                <a:latin typeface="Verdana"/>
                <a:cs typeface="Verdana"/>
                <a:hlinkClick r:id="rId2"/>
              </a:rPr>
              <a:t>12</a:t>
            </a:r>
            <a:r>
              <a:rPr lang="es-ES" sz="2800" b="1" spc="-375" dirty="0">
                <a:latin typeface="Verdana"/>
                <a:cs typeface="Verdana"/>
                <a:hlinkClick r:id="rId2"/>
              </a:rPr>
              <a:t>  </a:t>
            </a:r>
            <a:r>
              <a:rPr lang="es-ES" sz="2800" b="1" spc="-10" dirty="0">
                <a:latin typeface="Verdana"/>
                <a:cs typeface="Verdana"/>
                <a:hlinkClick r:id="rId2"/>
              </a:rPr>
              <a:t>del</a:t>
            </a:r>
            <a:r>
              <a:rPr lang="es-ES" sz="2800" b="1" spc="500" dirty="0">
                <a:latin typeface="Verdana"/>
                <a:cs typeface="Verdana"/>
                <a:hlinkClick r:id="rId2"/>
              </a:rPr>
              <a:t> </a:t>
            </a:r>
            <a:r>
              <a:rPr lang="es-ES" sz="2800" b="1" spc="-45" dirty="0">
                <a:latin typeface="Verdana"/>
                <a:cs typeface="Verdana"/>
                <a:hlinkClick r:id="rId2"/>
              </a:rPr>
              <a:t>Decreto</a:t>
            </a:r>
            <a:r>
              <a:rPr lang="es-ES" sz="2800" b="1" spc="500" dirty="0">
                <a:latin typeface="Verdana"/>
                <a:cs typeface="Verdana"/>
                <a:hlinkClick r:id="rId2"/>
              </a:rPr>
              <a:t> </a:t>
            </a:r>
            <a:r>
              <a:rPr lang="es-ES" sz="2800" b="1" spc="-305" dirty="0">
                <a:latin typeface="Verdana"/>
                <a:cs typeface="Verdana"/>
                <a:hlinkClick r:id="rId2"/>
              </a:rPr>
              <a:t>2514</a:t>
            </a:r>
            <a:r>
              <a:rPr lang="es-ES" sz="2800" b="1" spc="-210" dirty="0">
                <a:latin typeface="Verdana"/>
                <a:cs typeface="Verdana"/>
                <a:hlinkClick r:id="rId2"/>
              </a:rPr>
              <a:t> </a:t>
            </a:r>
            <a:r>
              <a:rPr lang="es-ES" sz="2800" b="1" spc="65" dirty="0">
                <a:latin typeface="Verdana"/>
                <a:cs typeface="Verdana"/>
                <a:hlinkClick r:id="rId2"/>
              </a:rPr>
              <a:t>de</a:t>
            </a:r>
            <a:r>
              <a:rPr lang="es-ES" sz="2800" b="1" spc="500" dirty="0">
                <a:latin typeface="Verdana"/>
                <a:cs typeface="Verdana"/>
                <a:hlinkClick r:id="rId2"/>
              </a:rPr>
              <a:t> </a:t>
            </a:r>
            <a:r>
              <a:rPr lang="es-ES" sz="2800" b="1" spc="-395" dirty="0" smtClean="0">
                <a:latin typeface="Verdana"/>
                <a:cs typeface="Verdana"/>
                <a:hlinkClick r:id="rId2"/>
              </a:rPr>
              <a:t>198</a:t>
            </a:r>
            <a:r>
              <a:rPr lang="es-ES" sz="2800" b="1" spc="-395" dirty="0">
                <a:latin typeface="Verdana"/>
                <a:cs typeface="Verdana"/>
                <a:hlinkClick r:id="rId2"/>
              </a:rPr>
              <a:t>7</a:t>
            </a:r>
            <a:r>
              <a:rPr lang="es-ES" sz="2800" spc="-120" dirty="0" smtClean="0">
                <a:latin typeface="Verdana"/>
                <a:cs typeface="Verdana"/>
                <a:hlinkClick r:id="rId2"/>
              </a:rPr>
              <a:t> </a:t>
            </a:r>
            <a:r>
              <a:rPr lang="es-ES" sz="2800" dirty="0">
                <a:latin typeface="Verdana"/>
                <a:cs typeface="Verdana"/>
              </a:rPr>
              <a:t>las</a:t>
            </a:r>
            <a:r>
              <a:rPr lang="es-ES" sz="2800" spc="505" dirty="0">
                <a:latin typeface="Verdana"/>
                <a:cs typeface="Verdana"/>
              </a:rPr>
              <a:t> </a:t>
            </a:r>
            <a:r>
              <a:rPr lang="es-ES" sz="2800" spc="-20" dirty="0">
                <a:latin typeface="Verdana"/>
                <a:cs typeface="Verdana"/>
              </a:rPr>
              <a:t>funciones</a:t>
            </a:r>
            <a:r>
              <a:rPr lang="es-ES" sz="2800" spc="500" dirty="0">
                <a:latin typeface="Verdana"/>
                <a:cs typeface="Verdana"/>
              </a:rPr>
              <a:t> </a:t>
            </a:r>
            <a:r>
              <a:rPr lang="es-ES" sz="2800" spc="65" dirty="0">
                <a:latin typeface="Verdana"/>
                <a:cs typeface="Verdana"/>
              </a:rPr>
              <a:t>de</a:t>
            </a:r>
            <a:r>
              <a:rPr lang="es-ES" sz="2800" spc="500" dirty="0">
                <a:latin typeface="Verdana"/>
                <a:cs typeface="Verdana"/>
              </a:rPr>
              <a:t> </a:t>
            </a:r>
            <a:r>
              <a:rPr lang="es-ES" sz="2800" spc="5" dirty="0">
                <a:latin typeface="Verdana"/>
                <a:cs typeface="Verdana"/>
              </a:rPr>
              <a:t>la</a:t>
            </a:r>
            <a:r>
              <a:rPr lang="es-ES" sz="2800" spc="505" dirty="0">
                <a:latin typeface="Verdana"/>
                <a:cs typeface="Verdana"/>
              </a:rPr>
              <a:t> </a:t>
            </a:r>
            <a:r>
              <a:rPr lang="es-ES" sz="2800" spc="45" dirty="0">
                <a:latin typeface="Verdana"/>
                <a:cs typeface="Verdana"/>
              </a:rPr>
              <a:t>Asamblea </a:t>
            </a:r>
            <a:r>
              <a:rPr lang="es-ES" sz="2800" spc="-1005" dirty="0">
                <a:latin typeface="Verdana"/>
                <a:cs typeface="Verdana"/>
              </a:rPr>
              <a:t> </a:t>
            </a:r>
            <a:r>
              <a:rPr lang="es-ES" sz="2800" spc="-35" dirty="0">
                <a:latin typeface="Verdana"/>
                <a:cs typeface="Verdana"/>
              </a:rPr>
              <a:t>General</a:t>
            </a:r>
            <a:r>
              <a:rPr lang="es-ES" sz="2800" spc="-155" dirty="0">
                <a:latin typeface="Verdana"/>
                <a:cs typeface="Verdana"/>
              </a:rPr>
              <a:t> </a:t>
            </a:r>
            <a:r>
              <a:rPr lang="es-ES" sz="2800" spc="65" dirty="0">
                <a:latin typeface="Verdana"/>
                <a:cs typeface="Verdana"/>
              </a:rPr>
              <a:t>de</a:t>
            </a:r>
            <a:r>
              <a:rPr lang="es-ES" sz="2800" spc="-150" dirty="0">
                <a:latin typeface="Verdana"/>
                <a:cs typeface="Verdana"/>
              </a:rPr>
              <a:t> </a:t>
            </a:r>
            <a:r>
              <a:rPr lang="es-ES" sz="2800" spc="-30" dirty="0">
                <a:latin typeface="Verdana"/>
                <a:cs typeface="Verdana"/>
              </a:rPr>
              <a:t>Afiliados</a:t>
            </a:r>
            <a:r>
              <a:rPr lang="es-ES" sz="2800" spc="-150" dirty="0">
                <a:latin typeface="Verdana"/>
                <a:cs typeface="Verdana"/>
              </a:rPr>
              <a:t> </a:t>
            </a:r>
            <a:r>
              <a:rPr lang="es-ES" sz="2800" spc="-15" dirty="0">
                <a:latin typeface="Verdana"/>
                <a:cs typeface="Verdana"/>
              </a:rPr>
              <a:t>son</a:t>
            </a:r>
            <a:r>
              <a:rPr lang="es-ES" sz="2800" spc="-150" dirty="0">
                <a:latin typeface="Verdana"/>
                <a:cs typeface="Verdana"/>
              </a:rPr>
              <a:t> </a:t>
            </a:r>
            <a:r>
              <a:rPr lang="es-ES" sz="2800" dirty="0">
                <a:latin typeface="Verdana"/>
                <a:cs typeface="Verdana"/>
              </a:rPr>
              <a:t>las</a:t>
            </a:r>
            <a:r>
              <a:rPr lang="es-ES" sz="2800" spc="-150" dirty="0">
                <a:latin typeface="Verdana"/>
                <a:cs typeface="Verdana"/>
              </a:rPr>
              <a:t> </a:t>
            </a:r>
            <a:r>
              <a:rPr lang="es-ES" sz="2800" spc="-90" dirty="0">
                <a:latin typeface="Verdana"/>
                <a:cs typeface="Verdana"/>
              </a:rPr>
              <a:t>siguientes:</a:t>
            </a:r>
            <a:endParaRPr lang="es-ES" sz="2800" dirty="0">
              <a:latin typeface="Verdana"/>
              <a:cs typeface="Verdana"/>
            </a:endParaRPr>
          </a:p>
          <a:p>
            <a:pPr>
              <a:lnSpc>
                <a:spcPct val="100000"/>
              </a:lnSpc>
              <a:spcBef>
                <a:spcPts val="35"/>
              </a:spcBef>
            </a:pPr>
            <a:endParaRPr lang="es-ES" sz="2800" dirty="0">
              <a:latin typeface="Verdana"/>
              <a:cs typeface="Verdana"/>
            </a:endParaRPr>
          </a:p>
        </p:txBody>
      </p:sp>
      <p:sp>
        <p:nvSpPr>
          <p:cNvPr id="14" name="CuadroTexto 13">
            <a:extLst>
              <a:ext uri="{FF2B5EF4-FFF2-40B4-BE49-F238E27FC236}">
                <a16:creationId xmlns:a16="http://schemas.microsoft.com/office/drawing/2014/main" id="{2EA6A5B8-72A5-E760-FFA3-D9C7835AC9B0}"/>
              </a:ext>
            </a:extLst>
          </p:cNvPr>
          <p:cNvSpPr txBox="1"/>
          <p:nvPr/>
        </p:nvSpPr>
        <p:spPr>
          <a:xfrm>
            <a:off x="2667000" y="4220281"/>
            <a:ext cx="12496800" cy="4832092"/>
          </a:xfrm>
          <a:prstGeom prst="rect">
            <a:avLst/>
          </a:prstGeom>
          <a:noFill/>
        </p:spPr>
        <p:txBody>
          <a:bodyPr wrap="square">
            <a:spAutoFit/>
          </a:bodyPr>
          <a:lstStyle/>
          <a:p>
            <a:pPr marL="514350" indent="-514350" algn="just">
              <a:buFont typeface="+mj-lt"/>
              <a:buAutoNum type="arabicPeriod"/>
            </a:pPr>
            <a:r>
              <a:rPr lang="es-ES" sz="2800" dirty="0">
                <a:latin typeface="Verdana" panose="020B0604030504040204" pitchFamily="34" charset="0"/>
                <a:ea typeface="Verdana" panose="020B0604030504040204" pitchFamily="34" charset="0"/>
              </a:rPr>
              <a:t>Examinar, aprobar o improbar los balances de fin de ejercicio y las cuentas que  deban rendir los administradores.</a:t>
            </a:r>
          </a:p>
          <a:p>
            <a:pPr marL="514350" indent="-514350" algn="just">
              <a:buFont typeface="+mj-lt"/>
              <a:buAutoNum type="arabicPeriod"/>
            </a:pPr>
            <a:r>
              <a:rPr lang="es-ES" sz="2800" dirty="0">
                <a:latin typeface="Verdana" panose="020B0604030504040204" pitchFamily="34" charset="0"/>
                <a:ea typeface="Verdana" panose="020B0604030504040204" pitchFamily="34" charset="0"/>
              </a:rPr>
              <a:t>Elegir dos miembros de la Junta Directiva y sus respectivos suplentes.  </a:t>
            </a:r>
          </a:p>
          <a:p>
            <a:pPr marL="514350" indent="-514350" algn="just">
              <a:buFont typeface="+mj-lt"/>
              <a:buAutoNum type="arabicPeriod"/>
            </a:pPr>
            <a:r>
              <a:rPr lang="es-ES" sz="2800" dirty="0">
                <a:latin typeface="Verdana" panose="020B0604030504040204" pitchFamily="34" charset="0"/>
                <a:ea typeface="Verdana" panose="020B0604030504040204" pitchFamily="34" charset="0"/>
              </a:rPr>
              <a:t>Elegir el Revisor Fiscal y su suplente.·</a:t>
            </a:r>
          </a:p>
          <a:p>
            <a:pPr marL="514350" indent="-514350" algn="just">
              <a:buFont typeface="+mj-lt"/>
              <a:buAutoNum type="arabicPeriod"/>
            </a:pPr>
            <a:r>
              <a:rPr lang="es-ES" sz="2800" dirty="0">
                <a:latin typeface="Verdana" panose="020B0604030504040204" pitchFamily="34" charset="0"/>
                <a:ea typeface="Verdana" panose="020B0604030504040204" pitchFamily="34" charset="0"/>
              </a:rPr>
              <a:t>Considerar los informes de la Junta Directiva, del representante legal y del Revisor  Fiscal sobre el estado de los negocios del Fondo.</a:t>
            </a:r>
          </a:p>
          <a:p>
            <a:pPr marL="514350" indent="-514350" algn="just">
              <a:buFont typeface="+mj-lt"/>
              <a:buAutoNum type="arabicPeriod"/>
            </a:pPr>
            <a:r>
              <a:rPr lang="es-ES" sz="2800" dirty="0">
                <a:latin typeface="Verdana" panose="020B0604030504040204" pitchFamily="34" charset="0"/>
                <a:ea typeface="Verdana" panose="020B0604030504040204" pitchFamily="34" charset="0"/>
              </a:rPr>
              <a:t>Examinar, cuando a bien tenga, directamente o por intermedio de una Comisión  designada a tal efecto, los libros y papeles del Fondo.</a:t>
            </a:r>
          </a:p>
        </p:txBody>
      </p:sp>
    </p:spTree>
    <p:extLst>
      <p:ext uri="{BB962C8B-B14F-4D97-AF65-F5344CB8AC3E}">
        <p14:creationId xmlns:p14="http://schemas.microsoft.com/office/powerpoint/2010/main" val="3106074324"/>
      </p:ext>
    </p:extLst>
  </p:cSld>
  <p:clrMapOvr>
    <a:masterClrMapping/>
  </p:clrMapOvr>
  <p:timing>
    <p:tnLst>
      <p:par>
        <p:cTn id="1" dur="indefinite" restart="never" nodeType="tmRoot"/>
      </p:par>
    </p:tnLst>
  </p:timing>
  <p:extLst mod="1">
    <p:ext uri="{6950BFC3-D8DA-4A85-94F7-54DA5524770B}">
      <p188:commentRel xmlns=""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699D6399-FE02-847F-C443-1E8704906F55}"/>
              </a:ext>
            </a:extLst>
          </p:cNvPr>
          <p:cNvGrpSpPr/>
          <p:nvPr/>
        </p:nvGrpSpPr>
        <p:grpSpPr>
          <a:xfrm>
            <a:off x="2087078" y="1638300"/>
            <a:ext cx="9906000" cy="992160"/>
            <a:chOff x="0" y="3447270"/>
            <a:chExt cx="9906000" cy="992160"/>
          </a:xfrm>
          <a:scene3d>
            <a:camera prst="orthographicFront"/>
            <a:lightRig rig="threePt" dir="t">
              <a:rot lat="0" lon="0" rev="7500000"/>
            </a:lightRig>
          </a:scene3d>
        </p:grpSpPr>
        <p:sp>
          <p:nvSpPr>
            <p:cNvPr id="6" name="Rectángulo: esquinas redondeadas 5">
              <a:extLst>
                <a:ext uri="{FF2B5EF4-FFF2-40B4-BE49-F238E27FC236}">
                  <a16:creationId xmlns:a16="http://schemas.microsoft.com/office/drawing/2014/main" id="{48422C36-DA90-7C1A-DBA0-EA71C01DB256}"/>
                </a:ext>
              </a:extLst>
            </p:cNvPr>
            <p:cNvSpPr/>
            <p:nvPr/>
          </p:nvSpPr>
          <p:spPr>
            <a:xfrm>
              <a:off x="0" y="3447270"/>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5625132"/>
                <a:satOff val="-8440"/>
                <a:lumOff val="-1373"/>
                <a:alphaOff val="0"/>
              </a:schemeClr>
            </a:fillRef>
            <a:effectRef idx="2">
              <a:schemeClr val="accent3">
                <a:hueOff val="5625132"/>
                <a:satOff val="-8440"/>
                <a:lumOff val="-1373"/>
                <a:alphaOff val="0"/>
              </a:schemeClr>
            </a:effectRef>
            <a:fontRef idx="minor">
              <a:schemeClr val="lt1"/>
            </a:fontRef>
          </p:style>
        </p:sp>
        <p:sp>
          <p:nvSpPr>
            <p:cNvPr id="7" name="Rectángulo: esquinas redondeadas 4">
              <a:extLst>
                <a:ext uri="{FF2B5EF4-FFF2-40B4-BE49-F238E27FC236}">
                  <a16:creationId xmlns:a16="http://schemas.microsoft.com/office/drawing/2014/main" id="{868EDA62-939C-F899-CC80-302C939D5A46}"/>
                </a:ext>
              </a:extLst>
            </p:cNvPr>
            <p:cNvSpPr txBox="1"/>
            <p:nvPr/>
          </p:nvSpPr>
          <p:spPr>
            <a:xfrm>
              <a:off x="48433" y="3495703"/>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4. Funciones de la Asamblea General de Afiliados</a:t>
              </a:r>
              <a:endParaRPr lang="es-CO" sz="3600" kern="1200" dirty="0"/>
            </a:p>
          </p:txBody>
        </p:sp>
      </p:grpSp>
      <p:sp>
        <p:nvSpPr>
          <p:cNvPr id="2" name="object 6">
            <a:extLst>
              <a:ext uri="{FF2B5EF4-FFF2-40B4-BE49-F238E27FC236}">
                <a16:creationId xmlns:a16="http://schemas.microsoft.com/office/drawing/2014/main" id="{C9AD3576-9CDE-7709-329B-80B03080BD17}"/>
              </a:ext>
            </a:extLst>
          </p:cNvPr>
          <p:cNvSpPr txBox="1"/>
          <p:nvPr/>
        </p:nvSpPr>
        <p:spPr>
          <a:xfrm>
            <a:off x="1676401" y="2582027"/>
            <a:ext cx="14020800" cy="6794167"/>
          </a:xfrm>
          <a:prstGeom prst="rect">
            <a:avLst/>
          </a:prstGeom>
        </p:spPr>
        <p:txBody>
          <a:bodyPr vert="horz" wrap="square" lIns="0" tIns="214629" rIns="0" bIns="0" rtlCol="0">
            <a:spAutoFit/>
          </a:bodyPr>
          <a:lstStyle/>
          <a:p>
            <a:pPr marL="638175">
              <a:lnSpc>
                <a:spcPct val="100000"/>
              </a:lnSpc>
              <a:spcBef>
                <a:spcPts val="1590"/>
              </a:spcBef>
            </a:pPr>
            <a:r>
              <a:rPr lang="es-ES" sz="2800" dirty="0">
                <a:latin typeface="Verdana"/>
                <a:cs typeface="Verdana"/>
              </a:rPr>
              <a:t>6. Decretar la disolución del Fondo.</a:t>
            </a:r>
          </a:p>
          <a:p>
            <a:pPr marL="638175">
              <a:lnSpc>
                <a:spcPct val="100000"/>
              </a:lnSpc>
              <a:spcBef>
                <a:spcPts val="1590"/>
              </a:spcBef>
            </a:pPr>
            <a:r>
              <a:rPr lang="es-ES" sz="2800" dirty="0">
                <a:latin typeface="Verdana"/>
                <a:cs typeface="Verdana"/>
              </a:rPr>
              <a:t>7. En	caso	de	liquidación	del	Fondo,	aprobar	el	inventario	final	y	la	cuenta	de  liquidación de cada uno de sus afiliados, y,</a:t>
            </a:r>
          </a:p>
          <a:p>
            <a:pPr marL="638175">
              <a:lnSpc>
                <a:spcPct val="100000"/>
              </a:lnSpc>
              <a:spcBef>
                <a:spcPts val="1590"/>
              </a:spcBef>
            </a:pPr>
            <a:r>
              <a:rPr lang="es-ES" sz="2800" dirty="0">
                <a:latin typeface="Verdana"/>
                <a:cs typeface="Verdana"/>
              </a:rPr>
              <a:t>8. Las demás consagradas por la ley o por sus estatutos</a:t>
            </a:r>
            <a:r>
              <a:rPr lang="es-ES" sz="3550" dirty="0">
                <a:latin typeface="Verdana"/>
                <a:cs typeface="Verdana"/>
              </a:rPr>
              <a:t>.</a:t>
            </a:r>
          </a:p>
          <a:p>
            <a:pPr marL="12700" marR="5080" algn="just">
              <a:lnSpc>
                <a:spcPct val="125000"/>
              </a:lnSpc>
            </a:pPr>
            <a:r>
              <a:rPr lang="es-ES" sz="2800" spc="5" dirty="0" smtClean="0">
                <a:latin typeface="Verdana"/>
                <a:cs typeface="Verdana"/>
              </a:rPr>
              <a:t/>
            </a:r>
            <a:br>
              <a:rPr lang="es-ES" sz="2800" spc="5" dirty="0" smtClean="0">
                <a:latin typeface="Verdana"/>
                <a:cs typeface="Verdana"/>
              </a:rPr>
            </a:br>
            <a:r>
              <a:rPr sz="2800" spc="5" dirty="0" err="1" smtClean="0">
                <a:latin typeface="Verdana"/>
                <a:cs typeface="Verdana"/>
              </a:rPr>
              <a:t>Corresponde</a:t>
            </a:r>
            <a:r>
              <a:rPr sz="2800" spc="5" dirty="0" smtClean="0">
                <a:latin typeface="Verdana"/>
                <a:cs typeface="Verdana"/>
              </a:rPr>
              <a:t> </a:t>
            </a:r>
            <a:r>
              <a:rPr sz="2800" spc="175" dirty="0">
                <a:latin typeface="Verdana"/>
                <a:cs typeface="Verdana"/>
              </a:rPr>
              <a:t>a </a:t>
            </a:r>
            <a:r>
              <a:rPr sz="2800" spc="5" dirty="0">
                <a:latin typeface="Verdana"/>
                <a:cs typeface="Verdana"/>
              </a:rPr>
              <a:t>la </a:t>
            </a:r>
            <a:r>
              <a:rPr sz="2800" spc="-100" dirty="0">
                <a:latin typeface="Verdana"/>
                <a:cs typeface="Verdana"/>
              </a:rPr>
              <a:t>junta </a:t>
            </a:r>
            <a:r>
              <a:rPr sz="2800" spc="-40" dirty="0">
                <a:latin typeface="Verdana"/>
                <a:cs typeface="Verdana"/>
              </a:rPr>
              <a:t>directiva </a:t>
            </a:r>
            <a:r>
              <a:rPr sz="2800" spc="65" dirty="0">
                <a:latin typeface="Verdana"/>
                <a:cs typeface="Verdana"/>
              </a:rPr>
              <a:t>de </a:t>
            </a:r>
            <a:r>
              <a:rPr sz="2800" spc="-45" dirty="0">
                <a:latin typeface="Verdana"/>
                <a:cs typeface="Verdana"/>
              </a:rPr>
              <a:t>los </a:t>
            </a:r>
            <a:r>
              <a:rPr sz="2800" spc="5" dirty="0">
                <a:latin typeface="Verdana"/>
                <a:cs typeface="Verdana"/>
              </a:rPr>
              <a:t>fondos </a:t>
            </a:r>
            <a:r>
              <a:rPr sz="2800" spc="-35" dirty="0">
                <a:latin typeface="Verdana"/>
                <a:cs typeface="Verdana"/>
              </a:rPr>
              <a:t>mutuos </a:t>
            </a:r>
            <a:r>
              <a:rPr sz="2800" spc="65" dirty="0">
                <a:latin typeface="Verdana"/>
                <a:cs typeface="Verdana"/>
              </a:rPr>
              <a:t>de </a:t>
            </a:r>
            <a:r>
              <a:rPr sz="2800" spc="-90" dirty="0">
                <a:latin typeface="Verdana"/>
                <a:cs typeface="Verdana"/>
              </a:rPr>
              <a:t>inversión </a:t>
            </a:r>
            <a:r>
              <a:rPr sz="2800" spc="5" dirty="0">
                <a:latin typeface="Verdana"/>
                <a:cs typeface="Verdana"/>
              </a:rPr>
              <a:t>la </a:t>
            </a:r>
            <a:r>
              <a:rPr sz="2800" spc="-35" dirty="0">
                <a:latin typeface="Verdana"/>
                <a:cs typeface="Verdana"/>
              </a:rPr>
              <a:t>definición </a:t>
            </a:r>
            <a:r>
              <a:rPr sz="2800" spc="-165" dirty="0">
                <a:latin typeface="Verdana"/>
                <a:cs typeface="Verdana"/>
              </a:rPr>
              <a:t>y </a:t>
            </a:r>
            <a:r>
              <a:rPr sz="2800" spc="-160" dirty="0">
                <a:latin typeface="Verdana"/>
                <a:cs typeface="Verdana"/>
              </a:rPr>
              <a:t> </a:t>
            </a:r>
            <a:r>
              <a:rPr sz="2800" spc="-15" dirty="0">
                <a:latin typeface="Verdana"/>
                <a:cs typeface="Verdana"/>
              </a:rPr>
              <a:t>aprobación,</a:t>
            </a:r>
            <a:r>
              <a:rPr sz="2800" spc="-10" dirty="0">
                <a:latin typeface="Verdana"/>
                <a:cs typeface="Verdana"/>
              </a:rPr>
              <a:t> </a:t>
            </a:r>
            <a:r>
              <a:rPr sz="2800" spc="-40" dirty="0">
                <a:latin typeface="Verdana"/>
                <a:cs typeface="Verdana"/>
              </a:rPr>
              <a:t>previa</a:t>
            </a:r>
            <a:r>
              <a:rPr sz="2800" spc="-35" dirty="0">
                <a:latin typeface="Verdana"/>
                <a:cs typeface="Verdana"/>
              </a:rPr>
              <a:t> </a:t>
            </a:r>
            <a:r>
              <a:rPr sz="2800" spc="175" dirty="0">
                <a:latin typeface="Verdana"/>
                <a:cs typeface="Verdana"/>
              </a:rPr>
              <a:t>a </a:t>
            </a:r>
            <a:r>
              <a:rPr sz="2800" spc="-45" dirty="0">
                <a:latin typeface="Verdana"/>
                <a:cs typeface="Verdana"/>
              </a:rPr>
              <a:t>su</a:t>
            </a:r>
            <a:r>
              <a:rPr sz="2800" spc="-40" dirty="0">
                <a:latin typeface="Verdana"/>
                <a:cs typeface="Verdana"/>
              </a:rPr>
              <a:t> </a:t>
            </a:r>
            <a:r>
              <a:rPr sz="2800" spc="-70" dirty="0">
                <a:latin typeface="Verdana"/>
                <a:cs typeface="Verdana"/>
              </a:rPr>
              <a:t>ejecución,</a:t>
            </a:r>
            <a:r>
              <a:rPr sz="2800" spc="-65" dirty="0">
                <a:latin typeface="Verdana"/>
                <a:cs typeface="Verdana"/>
              </a:rPr>
              <a:t> </a:t>
            </a:r>
            <a:r>
              <a:rPr sz="2800" spc="-10" dirty="0">
                <a:latin typeface="Verdana"/>
                <a:cs typeface="Verdana"/>
              </a:rPr>
              <a:t>del</a:t>
            </a:r>
            <a:r>
              <a:rPr sz="2800" spc="-5" dirty="0">
                <a:latin typeface="Verdana"/>
                <a:cs typeface="Verdana"/>
              </a:rPr>
              <a:t> </a:t>
            </a:r>
            <a:r>
              <a:rPr sz="2800" spc="-25" dirty="0">
                <a:latin typeface="Verdana"/>
                <a:cs typeface="Verdana"/>
              </a:rPr>
              <a:t>porcentaje</a:t>
            </a:r>
            <a:r>
              <a:rPr sz="2800" spc="-20" dirty="0">
                <a:latin typeface="Verdana"/>
                <a:cs typeface="Verdana"/>
              </a:rPr>
              <a:t> </a:t>
            </a:r>
            <a:r>
              <a:rPr sz="2800" spc="65" dirty="0">
                <a:latin typeface="Verdana"/>
                <a:cs typeface="Verdana"/>
              </a:rPr>
              <a:t>de </a:t>
            </a:r>
            <a:r>
              <a:rPr sz="2800" spc="20" dirty="0">
                <a:latin typeface="Verdana"/>
                <a:cs typeface="Verdana"/>
              </a:rPr>
              <a:t>gastos </a:t>
            </a:r>
            <a:r>
              <a:rPr sz="2800" spc="15" dirty="0">
                <a:latin typeface="Verdana"/>
                <a:cs typeface="Verdana"/>
              </a:rPr>
              <a:t>operacionales </a:t>
            </a:r>
            <a:r>
              <a:rPr sz="2800" spc="65" dirty="0">
                <a:latin typeface="Verdana"/>
                <a:cs typeface="Verdana"/>
              </a:rPr>
              <a:t>de </a:t>
            </a:r>
            <a:r>
              <a:rPr sz="2800" spc="70" dirty="0">
                <a:latin typeface="Verdana"/>
                <a:cs typeface="Verdana"/>
              </a:rPr>
              <a:t> </a:t>
            </a:r>
            <a:r>
              <a:rPr sz="2800" spc="-20" dirty="0">
                <a:latin typeface="Verdana"/>
                <a:cs typeface="Verdana"/>
              </a:rPr>
              <a:t>administración </a:t>
            </a:r>
            <a:r>
              <a:rPr sz="2800" spc="-30" dirty="0">
                <a:latin typeface="Verdana"/>
                <a:cs typeface="Verdana"/>
              </a:rPr>
              <a:t>máximo </a:t>
            </a:r>
            <a:r>
              <a:rPr sz="2800" spc="20" dirty="0">
                <a:latin typeface="Verdana"/>
                <a:cs typeface="Verdana"/>
              </a:rPr>
              <a:t>que </a:t>
            </a:r>
            <a:r>
              <a:rPr sz="2800" spc="45" dirty="0">
                <a:latin typeface="Verdana"/>
                <a:cs typeface="Verdana"/>
              </a:rPr>
              <a:t>podrá </a:t>
            </a:r>
            <a:r>
              <a:rPr sz="2800" spc="-35" dirty="0">
                <a:latin typeface="Verdana"/>
                <a:cs typeface="Verdana"/>
              </a:rPr>
              <a:t>asumir </a:t>
            </a:r>
            <a:r>
              <a:rPr sz="2800" spc="30" dirty="0">
                <a:latin typeface="Verdana"/>
                <a:cs typeface="Verdana"/>
              </a:rPr>
              <a:t>dicho </a:t>
            </a:r>
            <a:r>
              <a:rPr sz="2800" spc="-85" dirty="0">
                <a:latin typeface="Verdana"/>
                <a:cs typeface="Verdana"/>
              </a:rPr>
              <a:t>fondo, </a:t>
            </a:r>
            <a:r>
              <a:rPr sz="2800" spc="65" dirty="0">
                <a:latin typeface="Verdana"/>
                <a:cs typeface="Verdana"/>
              </a:rPr>
              <a:t>con </a:t>
            </a:r>
            <a:r>
              <a:rPr sz="2800" spc="70" dirty="0">
                <a:latin typeface="Verdana"/>
                <a:cs typeface="Verdana"/>
              </a:rPr>
              <a:t>base </a:t>
            </a:r>
            <a:r>
              <a:rPr sz="2800" spc="-25" dirty="0">
                <a:latin typeface="Verdana"/>
                <a:cs typeface="Verdana"/>
              </a:rPr>
              <a:t>en </a:t>
            </a:r>
            <a:r>
              <a:rPr sz="2800" spc="-70" dirty="0">
                <a:latin typeface="Verdana"/>
                <a:cs typeface="Verdana"/>
              </a:rPr>
              <a:t>el </a:t>
            </a:r>
            <a:r>
              <a:rPr sz="2800" spc="-55" dirty="0">
                <a:latin typeface="Verdana"/>
                <a:cs typeface="Verdana"/>
              </a:rPr>
              <a:t>total </a:t>
            </a:r>
            <a:r>
              <a:rPr sz="2800" spc="-10" dirty="0">
                <a:latin typeface="Verdana"/>
                <a:cs typeface="Verdana"/>
              </a:rPr>
              <a:t>del </a:t>
            </a:r>
            <a:r>
              <a:rPr sz="2800" spc="-5" dirty="0">
                <a:latin typeface="Verdana"/>
                <a:cs typeface="Verdana"/>
              </a:rPr>
              <a:t> </a:t>
            </a:r>
            <a:r>
              <a:rPr sz="2800" spc="-10" dirty="0">
                <a:latin typeface="Verdana"/>
                <a:cs typeface="Verdana"/>
              </a:rPr>
              <a:t>activo</a:t>
            </a:r>
            <a:r>
              <a:rPr sz="2800" spc="-5" dirty="0">
                <a:latin typeface="Verdana"/>
                <a:cs typeface="Verdana"/>
              </a:rPr>
              <a:t> </a:t>
            </a:r>
            <a:r>
              <a:rPr sz="2800" spc="-10" dirty="0">
                <a:latin typeface="Verdana"/>
                <a:cs typeface="Verdana"/>
              </a:rPr>
              <a:t>del</a:t>
            </a:r>
            <a:r>
              <a:rPr sz="2800" spc="-5" dirty="0">
                <a:latin typeface="Verdana"/>
                <a:cs typeface="Verdana"/>
              </a:rPr>
              <a:t> </a:t>
            </a:r>
            <a:r>
              <a:rPr sz="2800" spc="10" dirty="0">
                <a:latin typeface="Verdana"/>
                <a:cs typeface="Verdana"/>
              </a:rPr>
              <a:t>fondo</a:t>
            </a:r>
            <a:r>
              <a:rPr sz="2800" spc="15" dirty="0">
                <a:latin typeface="Verdana"/>
                <a:cs typeface="Verdana"/>
              </a:rPr>
              <a:t> </a:t>
            </a:r>
            <a:r>
              <a:rPr sz="2800" spc="-45" dirty="0">
                <a:latin typeface="Verdana"/>
                <a:cs typeface="Verdana"/>
              </a:rPr>
              <a:t>administrado.</a:t>
            </a:r>
            <a:r>
              <a:rPr sz="2800" spc="-40" dirty="0">
                <a:latin typeface="Verdana"/>
                <a:cs typeface="Verdana"/>
              </a:rPr>
              <a:t> </a:t>
            </a:r>
            <a:r>
              <a:rPr sz="2800" spc="-120" dirty="0">
                <a:latin typeface="Verdana"/>
                <a:cs typeface="Verdana"/>
              </a:rPr>
              <a:t>La</a:t>
            </a:r>
            <a:r>
              <a:rPr sz="2800" spc="-114" dirty="0">
                <a:latin typeface="Verdana"/>
                <a:cs typeface="Verdana"/>
              </a:rPr>
              <a:t> </a:t>
            </a:r>
            <a:r>
              <a:rPr sz="2800" spc="70" dirty="0">
                <a:latin typeface="Verdana"/>
                <a:cs typeface="Verdana"/>
              </a:rPr>
              <a:t>asamblea</a:t>
            </a:r>
            <a:r>
              <a:rPr sz="2800" spc="75" dirty="0">
                <a:latin typeface="Verdana"/>
                <a:cs typeface="Verdana"/>
              </a:rPr>
              <a:t> </a:t>
            </a:r>
            <a:r>
              <a:rPr sz="2800" spc="-10" dirty="0">
                <a:latin typeface="Verdana"/>
                <a:cs typeface="Verdana"/>
              </a:rPr>
              <a:t>del</a:t>
            </a:r>
            <a:r>
              <a:rPr sz="2800" spc="-5" dirty="0">
                <a:latin typeface="Verdana"/>
                <a:cs typeface="Verdana"/>
              </a:rPr>
              <a:t> </a:t>
            </a:r>
            <a:r>
              <a:rPr sz="2800" spc="10" dirty="0">
                <a:latin typeface="Verdana"/>
                <a:cs typeface="Verdana"/>
              </a:rPr>
              <a:t>fondo</a:t>
            </a:r>
            <a:r>
              <a:rPr sz="2800" spc="15" dirty="0">
                <a:latin typeface="Verdana"/>
                <a:cs typeface="Verdana"/>
              </a:rPr>
              <a:t> </a:t>
            </a:r>
            <a:r>
              <a:rPr sz="2800" spc="35" dirty="0">
                <a:latin typeface="Verdana"/>
                <a:cs typeface="Verdana"/>
              </a:rPr>
              <a:t>deberá</a:t>
            </a:r>
            <a:r>
              <a:rPr sz="2800" spc="40" dirty="0">
                <a:latin typeface="Verdana"/>
                <a:cs typeface="Verdana"/>
              </a:rPr>
              <a:t> </a:t>
            </a:r>
            <a:r>
              <a:rPr sz="2800" spc="25" dirty="0">
                <a:latin typeface="Verdana"/>
                <a:cs typeface="Verdana"/>
              </a:rPr>
              <a:t>aprobar</a:t>
            </a:r>
            <a:r>
              <a:rPr sz="2800" spc="30" dirty="0">
                <a:latin typeface="Verdana"/>
                <a:cs typeface="Verdana"/>
              </a:rPr>
              <a:t> </a:t>
            </a:r>
            <a:r>
              <a:rPr sz="2800" spc="-50" dirty="0">
                <a:latin typeface="Verdana"/>
                <a:cs typeface="Verdana"/>
              </a:rPr>
              <a:t>tal </a:t>
            </a:r>
            <a:r>
              <a:rPr sz="2800" spc="-45" dirty="0">
                <a:latin typeface="Verdana"/>
                <a:cs typeface="Verdana"/>
              </a:rPr>
              <a:t> </a:t>
            </a:r>
            <a:r>
              <a:rPr sz="2800" spc="-60" dirty="0">
                <a:latin typeface="Verdana"/>
                <a:cs typeface="Verdana"/>
              </a:rPr>
              <a:t>porcentaje. </a:t>
            </a:r>
            <a:r>
              <a:rPr sz="2800" spc="10" dirty="0">
                <a:latin typeface="Verdana"/>
                <a:cs typeface="Verdana"/>
              </a:rPr>
              <a:t>Cumpliendo </a:t>
            </a:r>
            <a:r>
              <a:rPr sz="2800" spc="-55" dirty="0">
                <a:latin typeface="Verdana"/>
                <a:cs typeface="Verdana"/>
              </a:rPr>
              <a:t>lo </a:t>
            </a:r>
            <a:r>
              <a:rPr sz="2800" spc="15" dirty="0">
                <a:latin typeface="Verdana"/>
                <a:cs typeface="Verdana"/>
              </a:rPr>
              <a:t>establecido </a:t>
            </a:r>
            <a:r>
              <a:rPr sz="2800" spc="-25" dirty="0">
                <a:latin typeface="Verdana"/>
                <a:cs typeface="Verdana"/>
              </a:rPr>
              <a:t>en </a:t>
            </a:r>
            <a:r>
              <a:rPr sz="2800" spc="-70" dirty="0">
                <a:latin typeface="Verdana"/>
                <a:cs typeface="Verdana"/>
              </a:rPr>
              <a:t>el </a:t>
            </a:r>
            <a:r>
              <a:rPr sz="2800" b="1" u="sng" spc="-45" dirty="0">
                <a:latin typeface="Verdana"/>
                <a:cs typeface="Verdana"/>
                <a:hlinkClick r:id="rId2"/>
              </a:rPr>
              <a:t>artículo </a:t>
            </a:r>
            <a:r>
              <a:rPr sz="2800" b="1" u="sng" spc="-50" dirty="0">
                <a:latin typeface="Verdana"/>
                <a:cs typeface="Verdana"/>
                <a:hlinkClick r:id="rId2"/>
              </a:rPr>
              <a:t>primero </a:t>
            </a:r>
            <a:r>
              <a:rPr sz="2800" b="1" u="sng" spc="65" dirty="0">
                <a:latin typeface="Verdana"/>
                <a:cs typeface="Verdana"/>
                <a:hlinkClick r:id="rId2"/>
              </a:rPr>
              <a:t>de </a:t>
            </a:r>
            <a:r>
              <a:rPr sz="2800" b="1" u="sng" spc="5" dirty="0">
                <a:latin typeface="Verdana"/>
                <a:cs typeface="Verdana"/>
                <a:hlinkClick r:id="rId2"/>
              </a:rPr>
              <a:t>la </a:t>
            </a:r>
            <a:r>
              <a:rPr sz="2800" b="1" u="sng" spc="-45" dirty="0">
                <a:latin typeface="Verdana"/>
                <a:cs typeface="Verdana"/>
                <a:hlinkClick r:id="rId2"/>
              </a:rPr>
              <a:t>Resolución </a:t>
            </a:r>
            <a:r>
              <a:rPr sz="2800" b="1" u="sng" spc="-280" dirty="0">
                <a:latin typeface="Verdana"/>
                <a:cs typeface="Verdana"/>
                <a:hlinkClick r:id="rId2"/>
              </a:rPr>
              <a:t>N°1950 </a:t>
            </a:r>
            <a:r>
              <a:rPr sz="2800" b="1" u="sng" spc="-1005" dirty="0">
                <a:latin typeface="Verdana"/>
                <a:cs typeface="Verdana"/>
                <a:hlinkClick r:id="rId2"/>
              </a:rPr>
              <a:t> </a:t>
            </a:r>
            <a:r>
              <a:rPr sz="2800" b="1" u="sng" spc="-10" dirty="0">
                <a:latin typeface="Verdana"/>
                <a:cs typeface="Verdana"/>
                <a:hlinkClick r:id="rId2"/>
              </a:rPr>
              <a:t>del</a:t>
            </a:r>
            <a:r>
              <a:rPr sz="2800" b="1" u="sng" spc="-150" dirty="0">
                <a:latin typeface="Verdana"/>
                <a:cs typeface="Verdana"/>
                <a:hlinkClick r:id="rId2"/>
              </a:rPr>
              <a:t> </a:t>
            </a:r>
            <a:r>
              <a:rPr sz="2800" b="1" u="sng" spc="-85" dirty="0">
                <a:latin typeface="Verdana"/>
                <a:cs typeface="Verdana"/>
                <a:hlinkClick r:id="rId2"/>
              </a:rPr>
              <a:t>30</a:t>
            </a:r>
            <a:r>
              <a:rPr sz="2800" b="1" u="sng" spc="-145" dirty="0">
                <a:latin typeface="Verdana"/>
                <a:cs typeface="Verdana"/>
                <a:hlinkClick r:id="rId2"/>
              </a:rPr>
              <a:t> </a:t>
            </a:r>
            <a:r>
              <a:rPr sz="2800" b="1" u="sng" spc="65" dirty="0">
                <a:latin typeface="Verdana"/>
                <a:cs typeface="Verdana"/>
                <a:hlinkClick r:id="rId2"/>
              </a:rPr>
              <a:t>de</a:t>
            </a:r>
            <a:r>
              <a:rPr sz="2800" b="1" u="sng" spc="-145" dirty="0">
                <a:latin typeface="Verdana"/>
                <a:cs typeface="Verdana"/>
                <a:hlinkClick r:id="rId2"/>
              </a:rPr>
              <a:t> </a:t>
            </a:r>
            <a:r>
              <a:rPr sz="2800" b="1" u="sng" spc="-10" dirty="0">
                <a:latin typeface="Verdana"/>
                <a:cs typeface="Verdana"/>
                <a:hlinkClick r:id="rId2"/>
              </a:rPr>
              <a:t>octubre</a:t>
            </a:r>
            <a:r>
              <a:rPr sz="2800" b="1" u="sng" spc="-145" dirty="0">
                <a:latin typeface="Verdana"/>
                <a:cs typeface="Verdana"/>
                <a:hlinkClick r:id="rId2"/>
              </a:rPr>
              <a:t> </a:t>
            </a:r>
            <a:r>
              <a:rPr sz="2800" b="1" u="sng" spc="65" dirty="0">
                <a:latin typeface="Verdana"/>
                <a:cs typeface="Verdana"/>
                <a:hlinkClick r:id="rId2"/>
              </a:rPr>
              <a:t>de</a:t>
            </a:r>
            <a:r>
              <a:rPr sz="2800" b="1" u="sng" spc="-145" dirty="0">
                <a:latin typeface="Verdana"/>
                <a:cs typeface="Verdana"/>
                <a:hlinkClick r:id="rId2"/>
              </a:rPr>
              <a:t> </a:t>
            </a:r>
            <a:r>
              <a:rPr sz="2800" b="1" u="sng" spc="-200" dirty="0">
                <a:latin typeface="Verdana"/>
                <a:cs typeface="Verdana"/>
                <a:hlinkClick r:id="rId2"/>
              </a:rPr>
              <a:t>2007</a:t>
            </a:r>
            <a:r>
              <a:rPr sz="2800" spc="-200" dirty="0">
                <a:latin typeface="Verdana"/>
                <a:cs typeface="Verdana"/>
              </a:rPr>
              <a:t>,</a:t>
            </a:r>
            <a:r>
              <a:rPr sz="2800" spc="-145" dirty="0">
                <a:latin typeface="Verdana"/>
                <a:cs typeface="Verdana"/>
              </a:rPr>
              <a:t> </a:t>
            </a:r>
            <a:r>
              <a:rPr sz="2800" spc="65" dirty="0">
                <a:latin typeface="Verdana"/>
                <a:cs typeface="Verdana"/>
              </a:rPr>
              <a:t>de</a:t>
            </a:r>
            <a:r>
              <a:rPr sz="2800" spc="-145" dirty="0">
                <a:latin typeface="Verdana"/>
                <a:cs typeface="Verdana"/>
              </a:rPr>
              <a:t> </a:t>
            </a:r>
            <a:r>
              <a:rPr sz="2800" spc="5" dirty="0">
                <a:latin typeface="Verdana"/>
                <a:cs typeface="Verdana"/>
              </a:rPr>
              <a:t>la</a:t>
            </a:r>
            <a:r>
              <a:rPr sz="2800" spc="-145" dirty="0">
                <a:latin typeface="Verdana"/>
                <a:cs typeface="Verdana"/>
              </a:rPr>
              <a:t> </a:t>
            </a:r>
            <a:r>
              <a:rPr sz="2800" spc="-45" dirty="0">
                <a:latin typeface="Verdana"/>
                <a:cs typeface="Verdana"/>
              </a:rPr>
              <a:t>Superintendencia</a:t>
            </a:r>
            <a:r>
              <a:rPr sz="2800" spc="-145" dirty="0">
                <a:latin typeface="Verdana"/>
                <a:cs typeface="Verdana"/>
              </a:rPr>
              <a:t> </a:t>
            </a:r>
            <a:r>
              <a:rPr sz="2800" spc="-45" dirty="0">
                <a:latin typeface="Verdana"/>
                <a:cs typeface="Verdana"/>
              </a:rPr>
              <a:t>Financiera</a:t>
            </a:r>
            <a:r>
              <a:rPr sz="2800" spc="-150" dirty="0">
                <a:latin typeface="Verdana"/>
                <a:cs typeface="Verdana"/>
              </a:rPr>
              <a:t> </a:t>
            </a:r>
            <a:r>
              <a:rPr sz="2800" spc="65" dirty="0">
                <a:latin typeface="Verdana"/>
                <a:cs typeface="Verdana"/>
              </a:rPr>
              <a:t>de</a:t>
            </a:r>
            <a:r>
              <a:rPr sz="2800" spc="-145" dirty="0">
                <a:latin typeface="Verdana"/>
                <a:cs typeface="Verdana"/>
              </a:rPr>
              <a:t> </a:t>
            </a:r>
            <a:r>
              <a:rPr sz="2800" spc="-10" dirty="0">
                <a:latin typeface="Verdana"/>
                <a:cs typeface="Verdana"/>
              </a:rPr>
              <a:t>Colombia</a:t>
            </a:r>
            <a:r>
              <a:rPr sz="2900" spc="-10" dirty="0">
                <a:latin typeface="Verdana"/>
                <a:cs typeface="Verdana"/>
              </a:rPr>
              <a:t>.</a:t>
            </a:r>
            <a:endParaRPr sz="2900" dirty="0">
              <a:latin typeface="Verdana"/>
              <a:cs typeface="Verdana"/>
            </a:endParaRPr>
          </a:p>
        </p:txBody>
      </p:sp>
    </p:spTree>
    <p:extLst>
      <p:ext uri="{BB962C8B-B14F-4D97-AF65-F5344CB8AC3E}">
        <p14:creationId xmlns:p14="http://schemas.microsoft.com/office/powerpoint/2010/main" val="42455726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F9AD01DF-DF8D-5835-0813-2B05D4017C35}"/>
              </a:ext>
            </a:extLst>
          </p:cNvPr>
          <p:cNvGrpSpPr/>
          <p:nvPr/>
        </p:nvGrpSpPr>
        <p:grpSpPr>
          <a:xfrm>
            <a:off x="2038645" y="1589867"/>
            <a:ext cx="9906000" cy="992160"/>
            <a:chOff x="0" y="4592070"/>
            <a:chExt cx="9906000" cy="992160"/>
          </a:xfrm>
          <a:scene3d>
            <a:camera prst="orthographicFront"/>
            <a:lightRig rig="threePt" dir="t">
              <a:rot lat="0" lon="0" rev="7500000"/>
            </a:lightRig>
          </a:scene3d>
        </p:grpSpPr>
        <p:sp>
          <p:nvSpPr>
            <p:cNvPr id="5" name="Rectángulo: esquinas redondeadas 4">
              <a:extLst>
                <a:ext uri="{FF2B5EF4-FFF2-40B4-BE49-F238E27FC236}">
                  <a16:creationId xmlns:a16="http://schemas.microsoft.com/office/drawing/2014/main" id="{612FD2F5-DA59-C914-F06E-5CAC1367E400}"/>
                </a:ext>
              </a:extLst>
            </p:cNvPr>
            <p:cNvSpPr/>
            <p:nvPr/>
          </p:nvSpPr>
          <p:spPr>
            <a:xfrm>
              <a:off x="0" y="4592070"/>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7500176"/>
                <a:satOff val="-11253"/>
                <a:lumOff val="-1830"/>
                <a:alphaOff val="0"/>
              </a:schemeClr>
            </a:fillRef>
            <a:effectRef idx="2">
              <a:schemeClr val="accent3">
                <a:hueOff val="7500176"/>
                <a:satOff val="-11253"/>
                <a:lumOff val="-1830"/>
                <a:alphaOff val="0"/>
              </a:schemeClr>
            </a:effectRef>
            <a:fontRef idx="minor">
              <a:schemeClr val="lt1"/>
            </a:fontRef>
          </p:style>
        </p:sp>
        <p:sp>
          <p:nvSpPr>
            <p:cNvPr id="8" name="Rectángulo: esquinas redondeadas 4">
              <a:extLst>
                <a:ext uri="{FF2B5EF4-FFF2-40B4-BE49-F238E27FC236}">
                  <a16:creationId xmlns:a16="http://schemas.microsoft.com/office/drawing/2014/main" id="{15E93150-DA40-E12D-333C-405C0085E2A0}"/>
                </a:ext>
              </a:extLst>
            </p:cNvPr>
            <p:cNvSpPr txBox="1"/>
            <p:nvPr/>
          </p:nvSpPr>
          <p:spPr>
            <a:xfrm>
              <a:off x="48433" y="4640503"/>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5. Informes a presentar a la Asamblea</a:t>
              </a:r>
              <a:endParaRPr lang="es-CO" sz="3600" kern="1200" dirty="0"/>
            </a:p>
          </p:txBody>
        </p:sp>
      </p:grpSp>
      <p:sp>
        <p:nvSpPr>
          <p:cNvPr id="12" name="CuadroTexto 11">
            <a:extLst>
              <a:ext uri="{FF2B5EF4-FFF2-40B4-BE49-F238E27FC236}">
                <a16:creationId xmlns:a16="http://schemas.microsoft.com/office/drawing/2014/main" id="{79FA100D-0E58-0E1D-CE96-F62AA4E66520}"/>
              </a:ext>
            </a:extLst>
          </p:cNvPr>
          <p:cNvSpPr txBox="1"/>
          <p:nvPr/>
        </p:nvSpPr>
        <p:spPr>
          <a:xfrm>
            <a:off x="2038645" y="2630460"/>
            <a:ext cx="13277555" cy="6247864"/>
          </a:xfrm>
          <a:prstGeom prst="rect">
            <a:avLst/>
          </a:prstGeom>
          <a:noFill/>
        </p:spPr>
        <p:txBody>
          <a:bodyPr wrap="square">
            <a:spAutoFit/>
          </a:bodyPr>
          <a:lstStyle/>
          <a:p>
            <a:pPr algn="just"/>
            <a:r>
              <a:rPr lang="es-ES" sz="2800" b="1" u="sng" dirty="0">
                <a:latin typeface="Verdana" panose="020B0604030504040204" pitchFamily="34" charset="0"/>
                <a:ea typeface="Verdana" panose="020B0604030504040204" pitchFamily="34" charset="0"/>
              </a:rPr>
              <a:t>La administración del Fondo Mutuo de Inversión </a:t>
            </a:r>
            <a:r>
              <a:rPr lang="es-ES" sz="2800" dirty="0">
                <a:latin typeface="Verdana" panose="020B0604030504040204" pitchFamily="34" charset="0"/>
                <a:ea typeface="Verdana" panose="020B0604030504040204" pitchFamily="34" charset="0"/>
              </a:rPr>
              <a:t>debe contar como mínimo con la  siguiente para presentar en la Asamblea y agilizar el desarrollo de la misma:</a:t>
            </a:r>
          </a:p>
          <a:p>
            <a:pPr algn="just"/>
            <a:endParaRPr lang="es-ES" sz="2800" dirty="0">
              <a:latin typeface="Verdana" panose="020B0604030504040204" pitchFamily="34" charset="0"/>
              <a:ea typeface="Verdana" panose="020B0604030504040204" pitchFamily="34" charset="0"/>
            </a:endParaRPr>
          </a:p>
          <a:p>
            <a:pPr marL="457200" indent="-457200" algn="just">
              <a:buFont typeface="Arial" panose="020B0604020202020204" pitchFamily="34" charset="0"/>
              <a:buChar char="•"/>
            </a:pPr>
            <a:r>
              <a:rPr lang="es-ES" sz="2400" dirty="0">
                <a:latin typeface="Verdana" panose="020B0604030504040204" pitchFamily="34" charset="0"/>
                <a:ea typeface="Verdana" panose="020B0604030504040204" pitchFamily="34" charset="0"/>
              </a:rPr>
              <a:t>Estados Financieros comparativos por los dos años inmediatamente anteriores al  desarrollo de la Asamblea.</a:t>
            </a:r>
          </a:p>
          <a:p>
            <a:pPr marL="457200" indent="-457200" algn="just">
              <a:buFont typeface="Arial" panose="020B0604020202020204" pitchFamily="34" charset="0"/>
              <a:buChar char="•"/>
            </a:pPr>
            <a:r>
              <a:rPr lang="es-ES" sz="2400" dirty="0">
                <a:latin typeface="Verdana" panose="020B0604030504040204" pitchFamily="34" charset="0"/>
                <a:ea typeface="Verdana" panose="020B0604030504040204" pitchFamily="34" charset="0"/>
              </a:rPr>
              <a:t>Informe de la junta directiva y el gerente, elaborado de acuerdo con las normas  legales, estatutarias y de los entes de vigilancia y control.</a:t>
            </a:r>
          </a:p>
          <a:p>
            <a:pPr marL="457200" indent="-457200" algn="just">
              <a:buFont typeface="Arial" panose="020B0604020202020204" pitchFamily="34" charset="0"/>
              <a:buChar char="•"/>
            </a:pPr>
            <a:r>
              <a:rPr lang="es-ES" sz="2400" dirty="0">
                <a:latin typeface="Verdana" panose="020B0604030504040204" pitchFamily="34" charset="0"/>
                <a:ea typeface="Verdana" panose="020B0604030504040204" pitchFamily="34" charset="0"/>
              </a:rPr>
              <a:t>Informe	del	Revisor	Fiscal	presentado	en	concordancia	con	las normas	del  Código de Comercio y de la Superintendencia Financiera de Colombia.</a:t>
            </a:r>
          </a:p>
          <a:p>
            <a:pPr marL="457200" indent="-457200" algn="just">
              <a:buFont typeface="Arial" panose="020B0604020202020204" pitchFamily="34" charset="0"/>
              <a:buChar char="•"/>
            </a:pPr>
            <a:r>
              <a:rPr lang="es-ES" sz="2400" dirty="0">
                <a:latin typeface="Verdana" panose="020B0604030504040204" pitchFamily="34" charset="0"/>
                <a:ea typeface="Verdana" panose="020B0604030504040204" pitchFamily="34" charset="0"/>
              </a:rPr>
              <a:t>Terna de candidatos a Revisoría Fiscal.</a:t>
            </a:r>
          </a:p>
          <a:p>
            <a:pPr marL="457200" indent="-457200" algn="just">
              <a:buFont typeface="Arial" panose="020B0604020202020204" pitchFamily="34" charset="0"/>
              <a:buChar char="•"/>
            </a:pPr>
            <a:r>
              <a:rPr lang="es-ES" sz="2400" dirty="0">
                <a:latin typeface="Verdana" panose="020B0604030504040204" pitchFamily="34" charset="0"/>
                <a:ea typeface="Verdana" panose="020B0604030504040204" pitchFamily="34" charset="0"/>
              </a:rPr>
              <a:t>Lista de candidatos para miembros de Junta Directiva.</a:t>
            </a:r>
          </a:p>
          <a:p>
            <a:pPr marL="457200" indent="-457200" algn="just">
              <a:buFont typeface="Arial" panose="020B0604020202020204" pitchFamily="34" charset="0"/>
              <a:buChar char="•"/>
            </a:pPr>
            <a:r>
              <a:rPr lang="es-ES" sz="2400" dirty="0">
                <a:latin typeface="Verdana" panose="020B0604030504040204" pitchFamily="34" charset="0"/>
                <a:ea typeface="Verdana" panose="020B0604030504040204" pitchFamily="34" charset="0"/>
              </a:rPr>
              <a:t>Presupuesto detallado de gastos de administración.</a:t>
            </a:r>
          </a:p>
          <a:p>
            <a:pPr marL="457200" indent="-457200" algn="just">
              <a:buFont typeface="Arial" panose="020B0604020202020204" pitchFamily="34" charset="0"/>
              <a:buChar char="•"/>
            </a:pPr>
            <a:r>
              <a:rPr lang="es-ES" sz="2400" dirty="0">
                <a:latin typeface="Verdana" panose="020B0604030504040204" pitchFamily="34" charset="0"/>
                <a:ea typeface="Verdana" panose="020B0604030504040204" pitchFamily="34" charset="0"/>
              </a:rPr>
              <a:t>Informe sobre las actividades del Comité de Auditoría, elaborado por la Junta  Directiva.</a:t>
            </a:r>
          </a:p>
        </p:txBody>
      </p:sp>
    </p:spTree>
    <p:extLst>
      <p:ext uri="{BB962C8B-B14F-4D97-AF65-F5344CB8AC3E}">
        <p14:creationId xmlns:p14="http://schemas.microsoft.com/office/powerpoint/2010/main" val="3800585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C52A6F7-2239-7D58-DAB4-B8B4E1252A44}"/>
              </a:ext>
            </a:extLst>
          </p:cNvPr>
          <p:cNvGrpSpPr/>
          <p:nvPr/>
        </p:nvGrpSpPr>
        <p:grpSpPr>
          <a:xfrm>
            <a:off x="2087078" y="1614084"/>
            <a:ext cx="9906000" cy="992160"/>
            <a:chOff x="0" y="5736869"/>
            <a:chExt cx="9906000" cy="992160"/>
          </a:xfrm>
          <a:scene3d>
            <a:camera prst="orthographicFront"/>
            <a:lightRig rig="threePt" dir="t">
              <a:rot lat="0" lon="0" rev="7500000"/>
            </a:lightRig>
          </a:scene3d>
        </p:grpSpPr>
        <p:sp>
          <p:nvSpPr>
            <p:cNvPr id="3" name="Rectángulo: esquinas redondeadas 2">
              <a:extLst>
                <a:ext uri="{FF2B5EF4-FFF2-40B4-BE49-F238E27FC236}">
                  <a16:creationId xmlns:a16="http://schemas.microsoft.com/office/drawing/2014/main" id="{FB818A6C-60D1-75F7-76B9-541D0AACB349}"/>
                </a:ext>
              </a:extLst>
            </p:cNvPr>
            <p:cNvSpPr/>
            <p:nvPr/>
          </p:nvSpPr>
          <p:spPr>
            <a:xfrm>
              <a:off x="0" y="5736869"/>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9375220"/>
                <a:satOff val="-14067"/>
                <a:lumOff val="-2288"/>
                <a:alphaOff val="0"/>
              </a:schemeClr>
            </a:fillRef>
            <a:effectRef idx="2">
              <a:schemeClr val="accent3">
                <a:hueOff val="9375220"/>
                <a:satOff val="-14067"/>
                <a:lumOff val="-2288"/>
                <a:alphaOff val="0"/>
              </a:schemeClr>
            </a:effectRef>
            <a:fontRef idx="minor">
              <a:schemeClr val="lt1"/>
            </a:fontRef>
          </p:style>
        </p:sp>
        <p:sp>
          <p:nvSpPr>
            <p:cNvPr id="6" name="Rectángulo: esquinas redondeadas 4">
              <a:extLst>
                <a:ext uri="{FF2B5EF4-FFF2-40B4-BE49-F238E27FC236}">
                  <a16:creationId xmlns:a16="http://schemas.microsoft.com/office/drawing/2014/main" id="{465B3B9D-C205-ECED-122B-4CBB60CE88A4}"/>
                </a:ext>
              </a:extLst>
            </p:cNvPr>
            <p:cNvSpPr txBox="1"/>
            <p:nvPr/>
          </p:nvSpPr>
          <p:spPr>
            <a:xfrm>
              <a:off x="48433" y="5785302"/>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6. Modelo Orden del Día</a:t>
              </a:r>
              <a:endParaRPr lang="es-CO" sz="3600" kern="1200" dirty="0"/>
            </a:p>
          </p:txBody>
        </p:sp>
      </p:grpSp>
      <p:sp>
        <p:nvSpPr>
          <p:cNvPr id="11" name="CuadroTexto 10">
            <a:extLst>
              <a:ext uri="{FF2B5EF4-FFF2-40B4-BE49-F238E27FC236}">
                <a16:creationId xmlns:a16="http://schemas.microsoft.com/office/drawing/2014/main" id="{0DDD192B-AB18-362D-FFF2-E1B006238088}"/>
              </a:ext>
            </a:extLst>
          </p:cNvPr>
          <p:cNvSpPr txBox="1"/>
          <p:nvPr/>
        </p:nvSpPr>
        <p:spPr>
          <a:xfrm>
            <a:off x="3848100" y="3086100"/>
            <a:ext cx="10591800" cy="6555641"/>
          </a:xfrm>
          <a:prstGeom prst="rect">
            <a:avLst/>
          </a:prstGeom>
          <a:noFill/>
        </p:spPr>
        <p:txBody>
          <a:bodyPr wrap="square">
            <a:spAutoFit/>
          </a:bodyPr>
          <a:lstStyle/>
          <a:p>
            <a:pPr marL="457200" indent="-457200">
              <a:buFont typeface="+mj-lt"/>
              <a:buAutoNum type="arabicPeriod"/>
            </a:pPr>
            <a:r>
              <a:rPr lang="es-ES" sz="2800" dirty="0"/>
              <a:t>Verificación del quórum.</a:t>
            </a:r>
          </a:p>
          <a:p>
            <a:pPr marL="457200" indent="-457200">
              <a:buFont typeface="+mj-lt"/>
              <a:buAutoNum type="arabicPeriod"/>
            </a:pPr>
            <a:r>
              <a:rPr lang="es-ES" sz="2800" dirty="0"/>
              <a:t>Nombramiento del Presidente de la Asamblea y de la comisión para redactar y  aprobar el acta.</a:t>
            </a:r>
          </a:p>
          <a:p>
            <a:pPr marL="457200" indent="-457200">
              <a:buFont typeface="+mj-lt"/>
              <a:buAutoNum type="arabicPeriod"/>
            </a:pPr>
            <a:r>
              <a:rPr lang="es-ES" sz="2800" dirty="0"/>
              <a:t>Informe de la Junta Directiva y de la Gerencia. </a:t>
            </a:r>
          </a:p>
          <a:p>
            <a:pPr marL="457200" indent="-457200">
              <a:buFont typeface="+mj-lt"/>
              <a:buAutoNum type="arabicPeriod"/>
            </a:pPr>
            <a:r>
              <a:rPr lang="es-ES" sz="2800" dirty="0"/>
              <a:t>Dictamen del Revisor Fiscal.</a:t>
            </a:r>
          </a:p>
          <a:p>
            <a:pPr marL="457200" indent="-457200">
              <a:buFont typeface="+mj-lt"/>
              <a:buAutoNum type="arabicPeriod"/>
            </a:pPr>
            <a:r>
              <a:rPr lang="es-ES" sz="2800" dirty="0"/>
              <a:t>Presentación y aprobación de los Estados Financieros del periodo.</a:t>
            </a:r>
          </a:p>
          <a:p>
            <a:pPr marL="457200" indent="-457200">
              <a:buFont typeface="+mj-lt"/>
              <a:buAutoNum type="arabicPeriod"/>
            </a:pPr>
            <a:r>
              <a:rPr lang="es-ES" sz="2800" dirty="0"/>
              <a:t>Autorización de gastos de Administración por parte de la Asamblea General de  Afiliados.</a:t>
            </a:r>
          </a:p>
          <a:p>
            <a:pPr marL="457200" indent="-457200">
              <a:buFont typeface="+mj-lt"/>
              <a:buAutoNum type="arabicPeriod"/>
            </a:pPr>
            <a:r>
              <a:rPr lang="es-ES" sz="2800" dirty="0"/>
              <a:t>Elección de Revisor Fiscal y su suplente para el periodo siguiente, si corresponde a  año de elección o se requiere extraordinariamente.</a:t>
            </a:r>
          </a:p>
          <a:p>
            <a:pPr marL="457200" indent="-457200">
              <a:buFont typeface="+mj-lt"/>
              <a:buAutoNum type="arabicPeriod"/>
            </a:pPr>
            <a:r>
              <a:rPr lang="es-ES" sz="2800" dirty="0"/>
              <a:t>Elección de dos (2) miembros de la Junta Directiva junto con sus respectivos  suplentes para el periodo, si corresponde a año de elección o se requiere  extraordinariamente</a:t>
            </a:r>
            <a:r>
              <a:rPr lang="es-ES" sz="2800" dirty="0" smtClean="0"/>
              <a:t>.</a:t>
            </a:r>
          </a:p>
          <a:p>
            <a:r>
              <a:rPr lang="es-ES" sz="2800" dirty="0"/>
              <a:t>9</a:t>
            </a:r>
            <a:r>
              <a:rPr lang="es-ES" sz="2800" dirty="0" smtClean="0"/>
              <a:t>.   Aprobación % de gasto vigencia actual*</a:t>
            </a:r>
          </a:p>
          <a:p>
            <a:r>
              <a:rPr lang="es-ES" sz="2800" dirty="0" smtClean="0"/>
              <a:t>10. Proposiciones </a:t>
            </a:r>
            <a:r>
              <a:rPr lang="es-ES" sz="2800" dirty="0"/>
              <a:t>y varios..</a:t>
            </a:r>
            <a:endParaRPr lang="es-CO" sz="2800" dirty="0"/>
          </a:p>
        </p:txBody>
      </p:sp>
    </p:spTree>
    <p:extLst>
      <p:ext uri="{BB962C8B-B14F-4D97-AF65-F5344CB8AC3E}">
        <p14:creationId xmlns:p14="http://schemas.microsoft.com/office/powerpoint/2010/main" val="28075613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9C52A6F7-2239-7D58-DAB4-B8B4E1252A44}"/>
              </a:ext>
            </a:extLst>
          </p:cNvPr>
          <p:cNvGrpSpPr/>
          <p:nvPr/>
        </p:nvGrpSpPr>
        <p:grpSpPr>
          <a:xfrm>
            <a:off x="2087078" y="1614084"/>
            <a:ext cx="9906000" cy="992160"/>
            <a:chOff x="0" y="5736869"/>
            <a:chExt cx="9906000" cy="992160"/>
          </a:xfrm>
          <a:scene3d>
            <a:camera prst="orthographicFront"/>
            <a:lightRig rig="threePt" dir="t">
              <a:rot lat="0" lon="0" rev="7500000"/>
            </a:lightRig>
          </a:scene3d>
        </p:grpSpPr>
        <p:sp>
          <p:nvSpPr>
            <p:cNvPr id="3" name="Rectángulo: esquinas redondeadas 2">
              <a:extLst>
                <a:ext uri="{FF2B5EF4-FFF2-40B4-BE49-F238E27FC236}">
                  <a16:creationId xmlns:a16="http://schemas.microsoft.com/office/drawing/2014/main" id="{FB818A6C-60D1-75F7-76B9-541D0AACB349}"/>
                </a:ext>
              </a:extLst>
            </p:cNvPr>
            <p:cNvSpPr/>
            <p:nvPr/>
          </p:nvSpPr>
          <p:spPr>
            <a:xfrm>
              <a:off x="0" y="5736869"/>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9375220"/>
                <a:satOff val="-14067"/>
                <a:lumOff val="-2288"/>
                <a:alphaOff val="0"/>
              </a:schemeClr>
            </a:fillRef>
            <a:effectRef idx="2">
              <a:schemeClr val="accent3">
                <a:hueOff val="9375220"/>
                <a:satOff val="-14067"/>
                <a:lumOff val="-2288"/>
                <a:alphaOff val="0"/>
              </a:schemeClr>
            </a:effectRef>
            <a:fontRef idx="minor">
              <a:schemeClr val="lt1"/>
            </a:fontRef>
          </p:style>
        </p:sp>
        <p:sp>
          <p:nvSpPr>
            <p:cNvPr id="6" name="Rectángulo: esquinas redondeadas 4">
              <a:extLst>
                <a:ext uri="{FF2B5EF4-FFF2-40B4-BE49-F238E27FC236}">
                  <a16:creationId xmlns:a16="http://schemas.microsoft.com/office/drawing/2014/main" id="{465B3B9D-C205-ECED-122B-4CBB60CE88A4}"/>
                </a:ext>
              </a:extLst>
            </p:cNvPr>
            <p:cNvSpPr txBox="1"/>
            <p:nvPr/>
          </p:nvSpPr>
          <p:spPr>
            <a:xfrm>
              <a:off x="48433" y="5785302"/>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6. Modelo Orden del Día</a:t>
              </a:r>
              <a:endParaRPr lang="es-CO" sz="3600" kern="1200" dirty="0"/>
            </a:p>
          </p:txBody>
        </p:sp>
      </p:grpSp>
      <p:sp>
        <p:nvSpPr>
          <p:cNvPr id="11" name="CuadroTexto 10">
            <a:extLst>
              <a:ext uri="{FF2B5EF4-FFF2-40B4-BE49-F238E27FC236}">
                <a16:creationId xmlns:a16="http://schemas.microsoft.com/office/drawing/2014/main" id="{0DDD192B-AB18-362D-FFF2-E1B006238088}"/>
              </a:ext>
            </a:extLst>
          </p:cNvPr>
          <p:cNvSpPr txBox="1"/>
          <p:nvPr/>
        </p:nvSpPr>
        <p:spPr>
          <a:xfrm>
            <a:off x="3848100" y="3086100"/>
            <a:ext cx="10591800" cy="5693866"/>
          </a:xfrm>
          <a:prstGeom prst="rect">
            <a:avLst/>
          </a:prstGeom>
          <a:noFill/>
        </p:spPr>
        <p:txBody>
          <a:bodyPr wrap="square">
            <a:spAutoFit/>
          </a:bodyPr>
          <a:lstStyle/>
          <a:p>
            <a:pPr algn="just"/>
            <a:r>
              <a:rPr lang="es-ES" sz="2800" dirty="0" smtClean="0"/>
              <a:t>*Como buena practica se propone el siguiente texto utilizado por </a:t>
            </a:r>
            <a:r>
              <a:rPr lang="es-ES" sz="2800" dirty="0" err="1" smtClean="0"/>
              <a:t>FMI`s</a:t>
            </a:r>
            <a:r>
              <a:rPr lang="es-ES" sz="2800" dirty="0" smtClean="0"/>
              <a:t>: La </a:t>
            </a:r>
            <a:r>
              <a:rPr lang="es-ES" sz="2800" dirty="0"/>
              <a:t>Junta Directiva en su reunión ordinaria de enero de </a:t>
            </a:r>
            <a:r>
              <a:rPr lang="es-ES" sz="2800" dirty="0" smtClean="0"/>
              <a:t>2023, </a:t>
            </a:r>
            <a:r>
              <a:rPr lang="es-ES" sz="2800" dirty="0"/>
              <a:t>definió y aprobó el </a:t>
            </a:r>
            <a:r>
              <a:rPr lang="es-ES" sz="2800" b="1" dirty="0"/>
              <a:t>3,5%</a:t>
            </a:r>
            <a:r>
              <a:rPr lang="es-ES" sz="2800" dirty="0"/>
              <a:t> del activo total a diciembre 31 de 2022, como presupuesto máximo de gastos de administración que podrá asumir el Fondo en el presente año. Este porcentaje es el mismo aprobado el año anterior</a:t>
            </a:r>
            <a:r>
              <a:rPr lang="es-ES" sz="2800" dirty="0" smtClean="0"/>
              <a:t>.</a:t>
            </a:r>
          </a:p>
          <a:p>
            <a:endParaRPr lang="es-ES" sz="2800" dirty="0" smtClean="0"/>
          </a:p>
          <a:p>
            <a:pPr marL="457200" indent="-457200" algn="just">
              <a:buFont typeface="Arial" panose="020B0604020202020204" pitchFamily="34" charset="0"/>
              <a:buChar char="•"/>
            </a:pPr>
            <a:r>
              <a:rPr lang="es-ES" sz="2800" dirty="0"/>
              <a:t>Cabe aclarar que, para el Fondo no es posible presupuestar el gasto por redención de unidades, el gasto por disminución en el valor razonable de las inversiones, ni el gasto por pérdida en venta de inversiones, puesto que va ligado a las condiciones del mercado financiero y factores externos, por lo tanto, este rubro no es tomado en cuenta para la ejecución presupuestal.</a:t>
            </a:r>
            <a:endParaRPr lang="es-CO" sz="2800" dirty="0"/>
          </a:p>
        </p:txBody>
      </p:sp>
    </p:spTree>
    <p:extLst>
      <p:ext uri="{BB962C8B-B14F-4D97-AF65-F5344CB8AC3E}">
        <p14:creationId xmlns:p14="http://schemas.microsoft.com/office/powerpoint/2010/main" val="18289447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563F976B-2257-4899-E14B-0F104881CD77}"/>
              </a:ext>
            </a:extLst>
          </p:cNvPr>
          <p:cNvGrpSpPr/>
          <p:nvPr/>
        </p:nvGrpSpPr>
        <p:grpSpPr>
          <a:xfrm>
            <a:off x="2135511" y="1662517"/>
            <a:ext cx="9906000" cy="992160"/>
            <a:chOff x="0" y="6881670"/>
            <a:chExt cx="9906000" cy="992160"/>
          </a:xfrm>
          <a:scene3d>
            <a:camera prst="orthographicFront"/>
            <a:lightRig rig="threePt" dir="t">
              <a:rot lat="0" lon="0" rev="7500000"/>
            </a:lightRig>
          </a:scene3d>
        </p:grpSpPr>
        <p:sp>
          <p:nvSpPr>
            <p:cNvPr id="5" name="Rectángulo: esquinas redondeadas 4">
              <a:extLst>
                <a:ext uri="{FF2B5EF4-FFF2-40B4-BE49-F238E27FC236}">
                  <a16:creationId xmlns:a16="http://schemas.microsoft.com/office/drawing/2014/main" id="{7CDAF277-3634-4966-DF26-EBF3DD836F94}"/>
                </a:ext>
              </a:extLst>
            </p:cNvPr>
            <p:cNvSpPr/>
            <p:nvPr/>
          </p:nvSpPr>
          <p:spPr>
            <a:xfrm>
              <a:off x="0" y="6881670"/>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11250264"/>
                <a:satOff val="-16880"/>
                <a:lumOff val="-2745"/>
                <a:alphaOff val="0"/>
              </a:schemeClr>
            </a:fillRef>
            <a:effectRef idx="2">
              <a:schemeClr val="accent3">
                <a:hueOff val="11250264"/>
                <a:satOff val="-16880"/>
                <a:lumOff val="-2745"/>
                <a:alphaOff val="0"/>
              </a:schemeClr>
            </a:effectRef>
            <a:fontRef idx="minor">
              <a:schemeClr val="lt1"/>
            </a:fontRef>
          </p:style>
        </p:sp>
        <p:sp>
          <p:nvSpPr>
            <p:cNvPr id="7" name="Rectángulo: esquinas redondeadas 4">
              <a:extLst>
                <a:ext uri="{FF2B5EF4-FFF2-40B4-BE49-F238E27FC236}">
                  <a16:creationId xmlns:a16="http://schemas.microsoft.com/office/drawing/2014/main" id="{574A22A7-9B4D-957D-141F-02D553941FCD}"/>
                </a:ext>
              </a:extLst>
            </p:cNvPr>
            <p:cNvSpPr txBox="1"/>
            <p:nvPr/>
          </p:nvSpPr>
          <p:spPr>
            <a:xfrm>
              <a:off x="48433" y="6930103"/>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7. Actas</a:t>
              </a:r>
              <a:endParaRPr lang="es-CO" sz="3600" kern="1200" dirty="0"/>
            </a:p>
          </p:txBody>
        </p:sp>
      </p:grpSp>
      <p:sp>
        <p:nvSpPr>
          <p:cNvPr id="15" name="object 13">
            <a:extLst>
              <a:ext uri="{FF2B5EF4-FFF2-40B4-BE49-F238E27FC236}">
                <a16:creationId xmlns:a16="http://schemas.microsoft.com/office/drawing/2014/main" id="{1B566B27-73E2-CD4D-64B4-CF45562F62C2}"/>
              </a:ext>
            </a:extLst>
          </p:cNvPr>
          <p:cNvSpPr txBox="1"/>
          <p:nvPr/>
        </p:nvSpPr>
        <p:spPr>
          <a:xfrm>
            <a:off x="2183945" y="2606244"/>
            <a:ext cx="14351456" cy="7598233"/>
          </a:xfrm>
          <a:prstGeom prst="rect">
            <a:avLst/>
          </a:prstGeom>
        </p:spPr>
        <p:txBody>
          <a:bodyPr vert="horz" wrap="square" lIns="0" tIns="214629" rIns="0" bIns="0" rtlCol="0">
            <a:spAutoFit/>
          </a:bodyPr>
          <a:lstStyle/>
          <a:p>
            <a:pPr marL="12700" marR="5080" algn="just">
              <a:lnSpc>
                <a:spcPct val="125000"/>
              </a:lnSpc>
              <a:spcBef>
                <a:spcPts val="720"/>
              </a:spcBef>
            </a:pPr>
            <a:r>
              <a:rPr lang="es-ES" sz="2800" spc="-85" dirty="0">
                <a:latin typeface="Verdana"/>
                <a:cs typeface="Verdana"/>
              </a:rPr>
              <a:t>Las </a:t>
            </a:r>
            <a:r>
              <a:rPr lang="es-ES" sz="2800" dirty="0">
                <a:latin typeface="Verdana"/>
                <a:cs typeface="Verdana"/>
              </a:rPr>
              <a:t>decisiones </a:t>
            </a:r>
            <a:r>
              <a:rPr lang="es-ES" sz="2800" spc="65" dirty="0">
                <a:latin typeface="Verdana"/>
                <a:cs typeface="Verdana"/>
              </a:rPr>
              <a:t>de </a:t>
            </a:r>
            <a:r>
              <a:rPr lang="es-ES" sz="2800" spc="5" dirty="0">
                <a:latin typeface="Verdana"/>
                <a:cs typeface="Verdana"/>
              </a:rPr>
              <a:t>la </a:t>
            </a:r>
            <a:r>
              <a:rPr lang="es-ES" sz="2800" spc="70" dirty="0">
                <a:latin typeface="Verdana"/>
                <a:cs typeface="Verdana"/>
              </a:rPr>
              <a:t>asamblea </a:t>
            </a:r>
            <a:r>
              <a:rPr lang="es-ES" sz="2800" spc="5" dirty="0">
                <a:latin typeface="Verdana"/>
                <a:cs typeface="Verdana"/>
              </a:rPr>
              <a:t>se </a:t>
            </a:r>
            <a:r>
              <a:rPr lang="es-ES" sz="2800" spc="-5" dirty="0">
                <a:latin typeface="Verdana"/>
                <a:cs typeface="Verdana"/>
              </a:rPr>
              <a:t>harán </a:t>
            </a:r>
            <a:r>
              <a:rPr lang="es-ES" sz="2800" b="1" u="sng" spc="-5" dirty="0">
                <a:latin typeface="Verdana"/>
                <a:cs typeface="Verdana"/>
              </a:rPr>
              <a:t>constar </a:t>
            </a:r>
            <a:r>
              <a:rPr lang="es-ES" sz="2800" b="1" u="sng" spc="-25" dirty="0">
                <a:latin typeface="Verdana"/>
                <a:cs typeface="Verdana"/>
              </a:rPr>
              <a:t>en </a:t>
            </a:r>
            <a:r>
              <a:rPr lang="es-ES" sz="2800" b="1" u="sng" spc="75" dirty="0">
                <a:latin typeface="Verdana"/>
                <a:cs typeface="Verdana"/>
              </a:rPr>
              <a:t>actas </a:t>
            </a:r>
            <a:r>
              <a:rPr lang="es-ES" sz="2800" b="1" u="sng" spc="70" dirty="0">
                <a:latin typeface="Verdana"/>
                <a:cs typeface="Verdana"/>
              </a:rPr>
              <a:t>aprobadas</a:t>
            </a:r>
            <a:r>
              <a:rPr lang="es-ES" sz="2800" b="1" spc="70" dirty="0">
                <a:latin typeface="Verdana"/>
                <a:cs typeface="Verdana"/>
              </a:rPr>
              <a:t> </a:t>
            </a:r>
            <a:r>
              <a:rPr lang="es-ES" sz="2800" spc="-20" dirty="0">
                <a:latin typeface="Verdana"/>
                <a:cs typeface="Verdana"/>
              </a:rPr>
              <a:t>por </a:t>
            </a:r>
            <a:r>
              <a:rPr lang="es-ES" sz="2800" spc="5" dirty="0">
                <a:latin typeface="Verdana"/>
                <a:cs typeface="Verdana"/>
              </a:rPr>
              <a:t>la </a:t>
            </a:r>
            <a:r>
              <a:rPr lang="es-ES" sz="2800" spc="-70" dirty="0">
                <a:latin typeface="Verdana"/>
                <a:cs typeface="Verdana"/>
              </a:rPr>
              <a:t>misma, </a:t>
            </a:r>
            <a:r>
              <a:rPr lang="es-ES" sz="2800" spc="-1005" dirty="0">
                <a:latin typeface="Verdana"/>
                <a:cs typeface="Verdana"/>
              </a:rPr>
              <a:t> </a:t>
            </a:r>
            <a:r>
              <a:rPr lang="es-ES" sz="2800" spc="55" dirty="0">
                <a:latin typeface="Verdana"/>
                <a:cs typeface="Verdana"/>
              </a:rPr>
              <a:t>o </a:t>
            </a:r>
            <a:r>
              <a:rPr lang="es-ES" sz="2800" spc="-20" dirty="0">
                <a:latin typeface="Verdana"/>
                <a:cs typeface="Verdana"/>
              </a:rPr>
              <a:t>por </a:t>
            </a:r>
            <a:r>
              <a:rPr lang="es-ES" sz="2800" dirty="0">
                <a:latin typeface="Verdana"/>
                <a:cs typeface="Verdana"/>
              </a:rPr>
              <a:t>las personas </a:t>
            </a:r>
            <a:r>
              <a:rPr lang="es-ES" sz="2800" spc="65" dirty="0">
                <a:latin typeface="Verdana"/>
                <a:cs typeface="Verdana"/>
              </a:rPr>
              <a:t>de </a:t>
            </a:r>
            <a:r>
              <a:rPr lang="es-ES" sz="2800" spc="5" dirty="0">
                <a:latin typeface="Verdana"/>
                <a:cs typeface="Verdana"/>
              </a:rPr>
              <a:t>la </a:t>
            </a:r>
            <a:r>
              <a:rPr lang="es-ES" sz="2800" spc="-80" dirty="0">
                <a:latin typeface="Verdana"/>
                <a:cs typeface="Verdana"/>
              </a:rPr>
              <a:t>reunión </a:t>
            </a:r>
            <a:r>
              <a:rPr lang="es-ES" sz="2800" spc="20" dirty="0">
                <a:latin typeface="Verdana"/>
                <a:cs typeface="Verdana"/>
              </a:rPr>
              <a:t>que </a:t>
            </a:r>
            <a:r>
              <a:rPr lang="es-ES" sz="2800" spc="5" dirty="0">
                <a:latin typeface="Verdana"/>
                <a:cs typeface="Verdana"/>
              </a:rPr>
              <a:t>se </a:t>
            </a:r>
            <a:r>
              <a:rPr lang="es-ES" sz="2800" spc="-10" dirty="0">
                <a:latin typeface="Verdana"/>
                <a:cs typeface="Verdana"/>
              </a:rPr>
              <a:t>designen </a:t>
            </a:r>
            <a:r>
              <a:rPr lang="es-ES" sz="2800" spc="60" dirty="0">
                <a:latin typeface="Verdana"/>
                <a:cs typeface="Verdana"/>
              </a:rPr>
              <a:t>para </a:t>
            </a:r>
            <a:r>
              <a:rPr lang="es-ES" sz="2800" spc="-50" dirty="0">
                <a:latin typeface="Verdana"/>
                <a:cs typeface="Verdana"/>
              </a:rPr>
              <a:t>tal </a:t>
            </a:r>
            <a:r>
              <a:rPr lang="es-ES" sz="2800" spc="-70" dirty="0">
                <a:latin typeface="Verdana"/>
                <a:cs typeface="Verdana"/>
              </a:rPr>
              <a:t>efecto, </a:t>
            </a:r>
            <a:r>
              <a:rPr lang="es-ES" sz="2800" spc="-165" dirty="0">
                <a:latin typeface="Verdana"/>
                <a:cs typeface="Verdana"/>
              </a:rPr>
              <a:t>y </a:t>
            </a:r>
            <a:r>
              <a:rPr lang="es-ES" sz="2800" spc="5" dirty="0">
                <a:latin typeface="Verdana"/>
                <a:cs typeface="Verdana"/>
              </a:rPr>
              <a:t>firmadas </a:t>
            </a:r>
            <a:r>
              <a:rPr lang="es-ES" sz="2800" spc="-20" dirty="0">
                <a:latin typeface="Verdana"/>
                <a:cs typeface="Verdana"/>
              </a:rPr>
              <a:t>por </a:t>
            </a:r>
            <a:r>
              <a:rPr lang="es-ES" sz="2800" spc="-70" dirty="0">
                <a:latin typeface="Verdana"/>
                <a:cs typeface="Verdana"/>
              </a:rPr>
              <a:t>el </a:t>
            </a:r>
            <a:r>
              <a:rPr lang="es-ES" sz="2800" spc="-65" dirty="0">
                <a:latin typeface="Verdana"/>
                <a:cs typeface="Verdana"/>
              </a:rPr>
              <a:t> </a:t>
            </a:r>
            <a:r>
              <a:rPr lang="es-ES" sz="2800" spc="-35" dirty="0">
                <a:latin typeface="Verdana"/>
                <a:cs typeface="Verdana"/>
              </a:rPr>
              <a:t>presidente </a:t>
            </a:r>
            <a:r>
              <a:rPr lang="es-ES" sz="2800" spc="-165" dirty="0">
                <a:latin typeface="Verdana"/>
                <a:cs typeface="Verdana"/>
              </a:rPr>
              <a:t>y </a:t>
            </a:r>
            <a:r>
              <a:rPr lang="es-ES" sz="2800" spc="-70" dirty="0">
                <a:latin typeface="Verdana"/>
                <a:cs typeface="Verdana"/>
              </a:rPr>
              <a:t>el </a:t>
            </a:r>
            <a:r>
              <a:rPr lang="es-ES" sz="2800" spc="-30" dirty="0">
                <a:latin typeface="Verdana"/>
                <a:cs typeface="Verdana"/>
              </a:rPr>
              <a:t>secretario </a:t>
            </a:r>
            <a:r>
              <a:rPr lang="es-ES" sz="2800" spc="65" dirty="0">
                <a:latin typeface="Verdana"/>
                <a:cs typeface="Verdana"/>
              </a:rPr>
              <a:t>de </a:t>
            </a:r>
            <a:r>
              <a:rPr lang="es-ES" sz="2800" spc="5" dirty="0">
                <a:latin typeface="Verdana"/>
                <a:cs typeface="Verdana"/>
              </a:rPr>
              <a:t>la </a:t>
            </a:r>
            <a:r>
              <a:rPr lang="es-ES" sz="2800" spc="-70" dirty="0">
                <a:latin typeface="Verdana"/>
                <a:cs typeface="Verdana"/>
              </a:rPr>
              <a:t>misma, </a:t>
            </a:r>
            <a:r>
              <a:rPr lang="es-ES" sz="2800" dirty="0">
                <a:latin typeface="Verdana"/>
                <a:cs typeface="Verdana"/>
              </a:rPr>
              <a:t>las </a:t>
            </a:r>
            <a:r>
              <a:rPr lang="es-ES" sz="2800" spc="75" dirty="0">
                <a:latin typeface="Verdana"/>
                <a:cs typeface="Verdana"/>
              </a:rPr>
              <a:t>actas </a:t>
            </a:r>
            <a:r>
              <a:rPr lang="es-ES" sz="2800" spc="35" dirty="0">
                <a:latin typeface="Verdana"/>
                <a:cs typeface="Verdana"/>
              </a:rPr>
              <a:t>deben </a:t>
            </a:r>
            <a:r>
              <a:rPr lang="es-ES" sz="2800" spc="-30" dirty="0">
                <a:latin typeface="Verdana"/>
                <a:cs typeface="Verdana"/>
              </a:rPr>
              <a:t>contener </a:t>
            </a:r>
            <a:r>
              <a:rPr lang="es-ES" sz="2800" spc="100" dirty="0">
                <a:latin typeface="Verdana"/>
                <a:cs typeface="Verdana"/>
              </a:rPr>
              <a:t>como </a:t>
            </a:r>
            <a:r>
              <a:rPr lang="es-ES" sz="2800" spc="-30" dirty="0">
                <a:latin typeface="Verdana"/>
                <a:cs typeface="Verdana"/>
              </a:rPr>
              <a:t>mínimo </a:t>
            </a:r>
            <a:r>
              <a:rPr lang="es-ES" sz="2800" spc="-55" dirty="0">
                <a:latin typeface="Verdana"/>
                <a:cs typeface="Verdana"/>
              </a:rPr>
              <a:t>lo </a:t>
            </a:r>
            <a:r>
              <a:rPr lang="es-ES" sz="2800" spc="-50" dirty="0">
                <a:latin typeface="Verdana"/>
                <a:cs typeface="Verdana"/>
              </a:rPr>
              <a:t> </a:t>
            </a:r>
            <a:r>
              <a:rPr lang="es-ES" sz="2800" spc="-100" dirty="0">
                <a:latin typeface="Verdana"/>
                <a:cs typeface="Verdana"/>
              </a:rPr>
              <a:t>siguiente</a:t>
            </a:r>
            <a:r>
              <a:rPr lang="es-ES" sz="2800" spc="-100" dirty="0" smtClean="0">
                <a:latin typeface="Verdana"/>
                <a:cs typeface="Verdana"/>
              </a:rPr>
              <a:t>:</a:t>
            </a:r>
          </a:p>
          <a:p>
            <a:pPr marL="12700" marR="5080" algn="just">
              <a:lnSpc>
                <a:spcPct val="125000"/>
              </a:lnSpc>
              <a:spcBef>
                <a:spcPts val="720"/>
              </a:spcBef>
            </a:pPr>
            <a:endParaRPr lang="es-ES" sz="2800" spc="-100" dirty="0" smtClean="0">
              <a:latin typeface="Verdana"/>
              <a:cs typeface="Verdana"/>
            </a:endParaRPr>
          </a:p>
          <a:p>
            <a:pPr marL="285750" lvl="0" indent="-285750">
              <a:buFont typeface="Arial" panose="020B0604020202020204" pitchFamily="34" charset="0"/>
              <a:buChar char="•"/>
            </a:pPr>
            <a:r>
              <a:rPr lang="es-ES" sz="2400" dirty="0" smtClean="0">
                <a:latin typeface="Verdana" panose="020B0604030504040204" pitchFamily="34" charset="0"/>
                <a:ea typeface="Verdana" panose="020B0604030504040204" pitchFamily="34" charset="0"/>
              </a:rPr>
              <a:t>Encabezado </a:t>
            </a:r>
            <a:r>
              <a:rPr lang="es-ES" sz="2400" dirty="0">
                <a:latin typeface="Verdana" panose="020B0604030504040204" pitchFamily="34" charset="0"/>
                <a:ea typeface="Verdana" panose="020B0604030504040204" pitchFamily="34" charset="0"/>
              </a:rPr>
              <a:t>con su número</a:t>
            </a:r>
            <a:endParaRPr lang="es-CO" sz="24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s-ES" sz="2400" dirty="0">
                <a:latin typeface="Verdana" panose="020B0604030504040204" pitchFamily="34" charset="0"/>
                <a:ea typeface="Verdana" panose="020B0604030504040204" pitchFamily="34" charset="0"/>
              </a:rPr>
              <a:t>Lugar, la fecha y hora de la reunión  </a:t>
            </a:r>
            <a:endParaRPr lang="es-CO" sz="24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s-ES" sz="2400" dirty="0">
                <a:latin typeface="Verdana" panose="020B0604030504040204" pitchFamily="34" charset="0"/>
                <a:ea typeface="Verdana" panose="020B0604030504040204" pitchFamily="34" charset="0"/>
              </a:rPr>
              <a:t>Número de acciones suscritas</a:t>
            </a:r>
            <a:endParaRPr lang="es-CO" sz="24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s-ES" sz="2400" dirty="0">
                <a:latin typeface="Verdana" panose="020B0604030504040204" pitchFamily="34" charset="0"/>
                <a:ea typeface="Verdana" panose="020B0604030504040204" pitchFamily="34" charset="0"/>
              </a:rPr>
              <a:t>La forma y antelación de la convocatoria </a:t>
            </a:r>
            <a:endParaRPr lang="es-CO" sz="24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s-ES" sz="2400" dirty="0">
                <a:latin typeface="Verdana" panose="020B0604030504040204" pitchFamily="34" charset="0"/>
                <a:ea typeface="Verdana" panose="020B0604030504040204" pitchFamily="34" charset="0"/>
              </a:rPr>
              <a:t>Lista de los asistentes y representados  </a:t>
            </a:r>
            <a:endParaRPr lang="es-CO" sz="24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s-ES" sz="2400" dirty="0">
                <a:latin typeface="Verdana" panose="020B0604030504040204" pitchFamily="34" charset="0"/>
                <a:ea typeface="Verdana" panose="020B0604030504040204" pitchFamily="34" charset="0"/>
              </a:rPr>
              <a:t>Los asuntos tratados</a:t>
            </a:r>
            <a:endParaRPr lang="es-CO" sz="24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s-ES" sz="2400" dirty="0">
                <a:latin typeface="Verdana" panose="020B0604030504040204" pitchFamily="34" charset="0"/>
                <a:ea typeface="Verdana" panose="020B0604030504040204" pitchFamily="34" charset="0"/>
              </a:rPr>
              <a:t>Decisiones adoptadas y el número de votos emitidos a favor, en contra o en blanco</a:t>
            </a:r>
            <a:endParaRPr lang="es-CO" sz="24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s-ES" sz="2400" dirty="0">
                <a:latin typeface="Verdana" panose="020B0604030504040204" pitchFamily="34" charset="0"/>
                <a:ea typeface="Verdana" panose="020B0604030504040204" pitchFamily="34" charset="0"/>
              </a:rPr>
              <a:t>Constancias escritas presentadas por los asistentes durante la reunión </a:t>
            </a:r>
            <a:endParaRPr lang="es-CO" sz="24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s-ES" sz="2400" dirty="0">
                <a:latin typeface="Verdana" panose="020B0604030504040204" pitchFamily="34" charset="0"/>
                <a:ea typeface="Verdana" panose="020B0604030504040204" pitchFamily="34" charset="0"/>
              </a:rPr>
              <a:t>Las designaciones efectuadas.</a:t>
            </a:r>
            <a:endParaRPr lang="es-CO" sz="2400" dirty="0">
              <a:latin typeface="Verdana" panose="020B0604030504040204" pitchFamily="34" charset="0"/>
              <a:ea typeface="Verdana" panose="020B0604030504040204" pitchFamily="34" charset="0"/>
            </a:endParaRPr>
          </a:p>
          <a:p>
            <a:pPr marL="285750" lvl="0" indent="-285750">
              <a:buFont typeface="Arial" panose="020B0604020202020204" pitchFamily="34" charset="0"/>
              <a:buChar char="•"/>
            </a:pPr>
            <a:r>
              <a:rPr lang="es-ES" sz="2400" dirty="0">
                <a:latin typeface="Verdana" panose="020B0604030504040204" pitchFamily="34" charset="0"/>
                <a:ea typeface="Verdana" panose="020B0604030504040204" pitchFamily="34" charset="0"/>
              </a:rPr>
              <a:t>Fecha y hora de su clausura.</a:t>
            </a:r>
            <a:endParaRPr lang="es-CO" sz="2400" dirty="0">
              <a:latin typeface="Verdana" panose="020B0604030504040204" pitchFamily="34" charset="0"/>
              <a:ea typeface="Verdana" panose="020B0604030504040204" pitchFamily="34" charset="0"/>
            </a:endParaRPr>
          </a:p>
          <a:p>
            <a:r>
              <a:rPr lang="es-CO" dirty="0"/>
              <a:t> </a:t>
            </a:r>
          </a:p>
          <a:p>
            <a:pPr marL="12700" marR="5080" algn="just">
              <a:lnSpc>
                <a:spcPct val="125000"/>
              </a:lnSpc>
              <a:spcBef>
                <a:spcPts val="720"/>
              </a:spcBef>
            </a:pPr>
            <a:endParaRPr lang="es-ES" sz="2800" spc="-100" dirty="0" smtClean="0">
              <a:latin typeface="Verdana"/>
              <a:cs typeface="Verdana"/>
            </a:endParaRPr>
          </a:p>
        </p:txBody>
      </p:sp>
    </p:spTree>
    <p:extLst>
      <p:ext uri="{BB962C8B-B14F-4D97-AF65-F5344CB8AC3E}">
        <p14:creationId xmlns:p14="http://schemas.microsoft.com/office/powerpoint/2010/main" val="28152514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563F976B-2257-4899-E14B-0F104881CD77}"/>
              </a:ext>
            </a:extLst>
          </p:cNvPr>
          <p:cNvGrpSpPr/>
          <p:nvPr/>
        </p:nvGrpSpPr>
        <p:grpSpPr>
          <a:xfrm>
            <a:off x="2135511" y="1662517"/>
            <a:ext cx="9906000" cy="992160"/>
            <a:chOff x="0" y="6881670"/>
            <a:chExt cx="9906000" cy="992160"/>
          </a:xfrm>
          <a:scene3d>
            <a:camera prst="orthographicFront"/>
            <a:lightRig rig="threePt" dir="t">
              <a:rot lat="0" lon="0" rev="7500000"/>
            </a:lightRig>
          </a:scene3d>
        </p:grpSpPr>
        <p:sp>
          <p:nvSpPr>
            <p:cNvPr id="5" name="Rectángulo: esquinas redondeadas 4">
              <a:extLst>
                <a:ext uri="{FF2B5EF4-FFF2-40B4-BE49-F238E27FC236}">
                  <a16:creationId xmlns:a16="http://schemas.microsoft.com/office/drawing/2014/main" id="{7CDAF277-3634-4966-DF26-EBF3DD836F94}"/>
                </a:ext>
              </a:extLst>
            </p:cNvPr>
            <p:cNvSpPr/>
            <p:nvPr/>
          </p:nvSpPr>
          <p:spPr>
            <a:xfrm>
              <a:off x="0" y="6881670"/>
              <a:ext cx="9906000" cy="992160"/>
            </a:xfrm>
            <a:prstGeom prst="roundRect">
              <a:avLst/>
            </a:prstGeom>
            <a:sp3d prstMaterial="plastic">
              <a:bevelT w="127000" h="25400" prst="relaxedInset"/>
            </a:sp3d>
          </p:spPr>
          <p:style>
            <a:lnRef idx="0">
              <a:schemeClr val="lt1">
                <a:hueOff val="0"/>
                <a:satOff val="0"/>
                <a:lumOff val="0"/>
                <a:alphaOff val="0"/>
              </a:schemeClr>
            </a:lnRef>
            <a:fillRef idx="3">
              <a:schemeClr val="accent3">
                <a:hueOff val="11250264"/>
                <a:satOff val="-16880"/>
                <a:lumOff val="-2745"/>
                <a:alphaOff val="0"/>
              </a:schemeClr>
            </a:fillRef>
            <a:effectRef idx="2">
              <a:schemeClr val="accent3">
                <a:hueOff val="11250264"/>
                <a:satOff val="-16880"/>
                <a:lumOff val="-2745"/>
                <a:alphaOff val="0"/>
              </a:schemeClr>
            </a:effectRef>
            <a:fontRef idx="minor">
              <a:schemeClr val="lt1"/>
            </a:fontRef>
          </p:style>
        </p:sp>
        <p:sp>
          <p:nvSpPr>
            <p:cNvPr id="7" name="Rectángulo: esquinas redondeadas 4">
              <a:extLst>
                <a:ext uri="{FF2B5EF4-FFF2-40B4-BE49-F238E27FC236}">
                  <a16:creationId xmlns:a16="http://schemas.microsoft.com/office/drawing/2014/main" id="{574A22A7-9B4D-957D-141F-02D553941FCD}"/>
                </a:ext>
              </a:extLst>
            </p:cNvPr>
            <p:cNvSpPr txBox="1"/>
            <p:nvPr/>
          </p:nvSpPr>
          <p:spPr>
            <a:xfrm>
              <a:off x="48433" y="6930103"/>
              <a:ext cx="9809134" cy="89529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s-CO" sz="3600" b="1" kern="1200" dirty="0"/>
                <a:t>7. Actas</a:t>
              </a:r>
              <a:endParaRPr lang="es-CO" sz="3600" kern="1200" dirty="0"/>
            </a:p>
          </p:txBody>
        </p:sp>
      </p:grpSp>
      <p:sp>
        <p:nvSpPr>
          <p:cNvPr id="3" name="CuadroTexto 2">
            <a:extLst>
              <a:ext uri="{FF2B5EF4-FFF2-40B4-BE49-F238E27FC236}">
                <a16:creationId xmlns:a16="http://schemas.microsoft.com/office/drawing/2014/main" id="{0B6557A7-CA68-E366-A70E-0F80765FA8D7}"/>
              </a:ext>
            </a:extLst>
          </p:cNvPr>
          <p:cNvSpPr txBox="1"/>
          <p:nvPr/>
        </p:nvSpPr>
        <p:spPr>
          <a:xfrm>
            <a:off x="2205715" y="2654677"/>
            <a:ext cx="13946774" cy="4042132"/>
          </a:xfrm>
          <a:prstGeom prst="rect">
            <a:avLst/>
          </a:prstGeom>
          <a:noFill/>
        </p:spPr>
        <p:txBody>
          <a:bodyPr wrap="square">
            <a:spAutoFit/>
          </a:bodyPr>
          <a:lstStyle/>
          <a:p>
            <a:pPr marL="12700" marR="5080" algn="just">
              <a:lnSpc>
                <a:spcPct val="125000"/>
              </a:lnSpc>
              <a:spcBef>
                <a:spcPts val="720"/>
              </a:spcBef>
            </a:pPr>
            <a:r>
              <a:rPr lang="es-ES" sz="2800" b="1" u="sng" spc="-110" dirty="0">
                <a:latin typeface="Verdana"/>
                <a:cs typeface="Verdana"/>
              </a:rPr>
              <a:t>Dentro</a:t>
            </a:r>
            <a:r>
              <a:rPr lang="es-ES" sz="2800" b="1" u="sng" spc="-55" dirty="0">
                <a:latin typeface="Verdana"/>
                <a:cs typeface="Verdana"/>
              </a:rPr>
              <a:t> </a:t>
            </a:r>
            <a:r>
              <a:rPr lang="es-ES" sz="2800" b="1" u="sng" spc="65" dirty="0">
                <a:latin typeface="Verdana"/>
                <a:cs typeface="Verdana"/>
              </a:rPr>
              <a:t>de</a:t>
            </a:r>
            <a:r>
              <a:rPr lang="es-ES" sz="2800" b="1" u="sng" spc="-55" dirty="0">
                <a:latin typeface="Verdana"/>
                <a:cs typeface="Verdana"/>
              </a:rPr>
              <a:t> </a:t>
            </a:r>
            <a:r>
              <a:rPr lang="es-ES" sz="2800" b="1" u="sng" spc="-45" dirty="0">
                <a:latin typeface="Verdana"/>
                <a:cs typeface="Verdana"/>
              </a:rPr>
              <a:t>los</a:t>
            </a:r>
            <a:r>
              <a:rPr lang="es-ES" sz="2800" b="1" u="sng" spc="-50" dirty="0">
                <a:latin typeface="Verdana"/>
                <a:cs typeface="Verdana"/>
              </a:rPr>
              <a:t> </a:t>
            </a:r>
            <a:r>
              <a:rPr lang="es-ES" sz="2800" b="1" u="sng" spc="-85" dirty="0">
                <a:latin typeface="Verdana"/>
                <a:cs typeface="Verdana"/>
              </a:rPr>
              <a:t>30</a:t>
            </a:r>
            <a:r>
              <a:rPr lang="es-ES" sz="2800" b="1" u="sng" spc="-55" dirty="0">
                <a:latin typeface="Verdana"/>
                <a:cs typeface="Verdana"/>
              </a:rPr>
              <a:t> </a:t>
            </a:r>
            <a:r>
              <a:rPr lang="es-ES" sz="2800" b="1" u="sng" spc="25" dirty="0">
                <a:latin typeface="Verdana"/>
                <a:cs typeface="Verdana"/>
              </a:rPr>
              <a:t>días</a:t>
            </a:r>
            <a:r>
              <a:rPr lang="es-ES" sz="2800" b="1" u="sng" spc="-55" dirty="0">
                <a:latin typeface="Verdana"/>
                <a:cs typeface="Verdana"/>
              </a:rPr>
              <a:t> siguientes</a:t>
            </a:r>
            <a:r>
              <a:rPr lang="es-ES" sz="2800" b="1" u="sng" spc="-50" dirty="0">
                <a:latin typeface="Verdana"/>
                <a:cs typeface="Verdana"/>
              </a:rPr>
              <a:t> </a:t>
            </a:r>
            <a:r>
              <a:rPr lang="es-ES" sz="2800" b="1" u="sng" spc="175" dirty="0">
                <a:latin typeface="Verdana"/>
                <a:cs typeface="Verdana"/>
              </a:rPr>
              <a:t>a</a:t>
            </a:r>
            <a:r>
              <a:rPr lang="es-ES" sz="2800" b="1" u="sng" spc="-55" dirty="0">
                <a:latin typeface="Verdana"/>
                <a:cs typeface="Verdana"/>
              </a:rPr>
              <a:t> </a:t>
            </a:r>
            <a:r>
              <a:rPr lang="es-ES" sz="2800" b="1" u="sng" spc="5" dirty="0">
                <a:latin typeface="Verdana"/>
                <a:cs typeface="Verdana"/>
              </a:rPr>
              <a:t>la</a:t>
            </a:r>
            <a:r>
              <a:rPr lang="es-ES" sz="2800" b="1" u="sng" spc="-55" dirty="0">
                <a:latin typeface="Verdana"/>
                <a:cs typeface="Verdana"/>
              </a:rPr>
              <a:t> </a:t>
            </a:r>
            <a:r>
              <a:rPr lang="es-ES" sz="2800" b="1" u="sng" spc="15" dirty="0">
                <a:latin typeface="Verdana"/>
                <a:cs typeface="Verdana"/>
              </a:rPr>
              <a:t>celebración</a:t>
            </a:r>
            <a:r>
              <a:rPr lang="es-ES" sz="2800" b="1" u="sng" spc="-50" dirty="0">
                <a:latin typeface="Verdana"/>
                <a:cs typeface="Verdana"/>
              </a:rPr>
              <a:t> </a:t>
            </a:r>
            <a:r>
              <a:rPr lang="es-ES" sz="2800" b="1" u="sng" spc="65" dirty="0">
                <a:latin typeface="Verdana"/>
                <a:cs typeface="Verdana"/>
              </a:rPr>
              <a:t>de</a:t>
            </a:r>
            <a:r>
              <a:rPr lang="es-ES" sz="2800" b="1" u="sng" spc="-55" dirty="0">
                <a:latin typeface="Verdana"/>
                <a:cs typeface="Verdana"/>
              </a:rPr>
              <a:t> </a:t>
            </a:r>
            <a:r>
              <a:rPr lang="es-ES" sz="2800" b="1" u="sng" spc="50" dirty="0">
                <a:latin typeface="Verdana"/>
                <a:cs typeface="Verdana"/>
              </a:rPr>
              <a:t>dicha</a:t>
            </a:r>
            <a:r>
              <a:rPr lang="es-ES" sz="2800" b="1" u="sng" spc="-55" dirty="0">
                <a:latin typeface="Verdana"/>
                <a:cs typeface="Verdana"/>
              </a:rPr>
              <a:t> </a:t>
            </a:r>
            <a:r>
              <a:rPr lang="es-ES" sz="2800" b="1" u="sng" dirty="0">
                <a:latin typeface="Verdana"/>
                <a:cs typeface="Verdana"/>
              </a:rPr>
              <a:t>asamblea</a:t>
            </a:r>
            <a:r>
              <a:rPr lang="es-ES" sz="2800" dirty="0">
                <a:latin typeface="Verdana"/>
                <a:cs typeface="Verdana"/>
              </a:rPr>
              <a:t>,</a:t>
            </a:r>
            <a:r>
              <a:rPr lang="es-ES" sz="2800" spc="-50" dirty="0">
                <a:latin typeface="Verdana"/>
                <a:cs typeface="Verdana"/>
              </a:rPr>
              <a:t> </a:t>
            </a:r>
            <a:r>
              <a:rPr lang="es-ES" sz="2800" spc="20" dirty="0">
                <a:latin typeface="Verdana"/>
                <a:cs typeface="Verdana"/>
              </a:rPr>
              <a:t>deberán</a:t>
            </a:r>
            <a:r>
              <a:rPr lang="es-ES" sz="2800" spc="-55" dirty="0">
                <a:latin typeface="Verdana"/>
                <a:cs typeface="Verdana"/>
              </a:rPr>
              <a:t> </a:t>
            </a:r>
            <a:r>
              <a:rPr lang="es-ES" sz="2800" b="1" u="sng" spc="-70" dirty="0">
                <a:latin typeface="Verdana"/>
                <a:cs typeface="Verdana"/>
              </a:rPr>
              <a:t>enviar </a:t>
            </a:r>
            <a:r>
              <a:rPr lang="es-ES" sz="2800" b="1" u="sng" spc="-1005" dirty="0">
                <a:latin typeface="Verdana"/>
                <a:cs typeface="Verdana"/>
              </a:rPr>
              <a:t> </a:t>
            </a:r>
            <a:r>
              <a:rPr lang="es-ES" sz="2800" b="1" u="sng" spc="175" dirty="0">
                <a:latin typeface="Verdana"/>
                <a:cs typeface="Verdana"/>
              </a:rPr>
              <a:t>a</a:t>
            </a:r>
            <a:r>
              <a:rPr lang="es-ES" sz="2800" b="1" u="sng" spc="-70" dirty="0">
                <a:latin typeface="Verdana"/>
                <a:cs typeface="Verdana"/>
              </a:rPr>
              <a:t> </a:t>
            </a:r>
            <a:r>
              <a:rPr lang="es-ES" sz="2800" b="1" u="sng" spc="5" dirty="0">
                <a:latin typeface="Verdana"/>
                <a:cs typeface="Verdana"/>
              </a:rPr>
              <a:t>la</a:t>
            </a:r>
            <a:r>
              <a:rPr lang="es-ES" sz="2800" b="1" u="sng" spc="-65" dirty="0">
                <a:latin typeface="Verdana"/>
                <a:cs typeface="Verdana"/>
              </a:rPr>
              <a:t> </a:t>
            </a:r>
            <a:r>
              <a:rPr lang="es-ES" sz="2800" b="1" u="sng" spc="-45" dirty="0">
                <a:latin typeface="Verdana"/>
                <a:cs typeface="Verdana"/>
              </a:rPr>
              <a:t>Superintendencia</a:t>
            </a:r>
            <a:r>
              <a:rPr lang="es-ES" sz="2800" b="1" u="sng" spc="-65" dirty="0">
                <a:latin typeface="Verdana"/>
                <a:cs typeface="Verdana"/>
              </a:rPr>
              <a:t> </a:t>
            </a:r>
            <a:r>
              <a:rPr lang="es-ES" sz="2800" b="1" u="sng" spc="-45" dirty="0">
                <a:latin typeface="Verdana"/>
                <a:cs typeface="Verdana"/>
              </a:rPr>
              <a:t>Financiera</a:t>
            </a:r>
            <a:r>
              <a:rPr lang="es-ES" sz="2800" b="1" u="sng" spc="-65" dirty="0">
                <a:latin typeface="Verdana"/>
                <a:cs typeface="Verdana"/>
              </a:rPr>
              <a:t> </a:t>
            </a:r>
            <a:r>
              <a:rPr lang="es-ES" sz="2800" b="1" u="sng" spc="65" dirty="0">
                <a:latin typeface="Verdana"/>
                <a:cs typeface="Verdana"/>
              </a:rPr>
              <a:t>de</a:t>
            </a:r>
            <a:r>
              <a:rPr lang="es-ES" sz="2800" b="1" u="sng" spc="-65" dirty="0">
                <a:latin typeface="Verdana"/>
                <a:cs typeface="Verdana"/>
              </a:rPr>
              <a:t> </a:t>
            </a:r>
            <a:r>
              <a:rPr lang="es-ES" sz="2800" b="1" u="sng" spc="45" dirty="0">
                <a:latin typeface="Verdana"/>
                <a:cs typeface="Verdana"/>
              </a:rPr>
              <a:t>Colombia</a:t>
            </a:r>
            <a:r>
              <a:rPr lang="es-ES" sz="2800" b="1" u="sng" spc="-70" dirty="0">
                <a:latin typeface="Verdana"/>
                <a:cs typeface="Verdana"/>
              </a:rPr>
              <a:t> </a:t>
            </a:r>
            <a:r>
              <a:rPr lang="es-ES" sz="2800" spc="-70" dirty="0">
                <a:latin typeface="Verdana"/>
                <a:cs typeface="Verdana"/>
              </a:rPr>
              <a:t>el</a:t>
            </a:r>
            <a:r>
              <a:rPr lang="es-ES" sz="2800" spc="-65" dirty="0">
                <a:latin typeface="Verdana"/>
                <a:cs typeface="Verdana"/>
              </a:rPr>
              <a:t> </a:t>
            </a:r>
            <a:r>
              <a:rPr lang="es-ES" sz="2800" spc="100" dirty="0">
                <a:latin typeface="Verdana"/>
                <a:cs typeface="Verdana"/>
              </a:rPr>
              <a:t>acta</a:t>
            </a:r>
            <a:r>
              <a:rPr lang="es-ES" sz="2800" spc="-65" dirty="0">
                <a:latin typeface="Verdana"/>
                <a:cs typeface="Verdana"/>
              </a:rPr>
              <a:t> </a:t>
            </a:r>
            <a:r>
              <a:rPr lang="es-ES" sz="2800" spc="-55" dirty="0">
                <a:latin typeface="Verdana"/>
                <a:cs typeface="Verdana"/>
              </a:rPr>
              <a:t>correspondiente,</a:t>
            </a:r>
            <a:r>
              <a:rPr lang="es-ES" sz="2800" spc="-65" dirty="0">
                <a:latin typeface="Verdana"/>
                <a:cs typeface="Verdana"/>
              </a:rPr>
              <a:t> </a:t>
            </a:r>
            <a:r>
              <a:rPr lang="es-ES" sz="2800" spc="20" dirty="0">
                <a:latin typeface="Verdana"/>
                <a:cs typeface="Verdana"/>
              </a:rPr>
              <a:t>debidamente </a:t>
            </a:r>
            <a:r>
              <a:rPr lang="es-ES" sz="2800" spc="-1010" dirty="0">
                <a:latin typeface="Verdana"/>
                <a:cs typeface="Verdana"/>
              </a:rPr>
              <a:t> </a:t>
            </a:r>
            <a:r>
              <a:rPr lang="es-ES" sz="2800" spc="10" dirty="0">
                <a:latin typeface="Verdana"/>
                <a:cs typeface="Verdana"/>
              </a:rPr>
              <a:t>firmada</a:t>
            </a:r>
            <a:r>
              <a:rPr lang="es-ES" sz="2800" spc="-150" dirty="0">
                <a:latin typeface="Verdana"/>
                <a:cs typeface="Verdana"/>
              </a:rPr>
              <a:t> </a:t>
            </a:r>
            <a:r>
              <a:rPr lang="es-ES" sz="2800" spc="20" dirty="0">
                <a:latin typeface="Verdana"/>
                <a:cs typeface="Verdana"/>
              </a:rPr>
              <a:t>debidamente</a:t>
            </a:r>
            <a:r>
              <a:rPr lang="es-ES" sz="2800" spc="-150" dirty="0">
                <a:latin typeface="Verdana"/>
                <a:cs typeface="Verdana"/>
              </a:rPr>
              <a:t> </a:t>
            </a:r>
            <a:r>
              <a:rPr lang="es-ES" sz="2800" spc="10" dirty="0">
                <a:latin typeface="Verdana"/>
                <a:cs typeface="Verdana"/>
              </a:rPr>
              <a:t>firmada</a:t>
            </a:r>
            <a:r>
              <a:rPr lang="es-ES" sz="2800" spc="-150" dirty="0">
                <a:latin typeface="Verdana"/>
                <a:cs typeface="Verdana"/>
              </a:rPr>
              <a:t> </a:t>
            </a:r>
            <a:r>
              <a:rPr lang="es-ES" sz="2800" spc="-20" dirty="0">
                <a:latin typeface="Verdana"/>
                <a:cs typeface="Verdana"/>
              </a:rPr>
              <a:t>por</a:t>
            </a:r>
            <a:r>
              <a:rPr lang="es-ES" sz="2800" spc="-150" dirty="0">
                <a:latin typeface="Verdana"/>
                <a:cs typeface="Verdana"/>
              </a:rPr>
              <a:t> </a:t>
            </a:r>
            <a:r>
              <a:rPr lang="es-ES" sz="2800" spc="-70" dirty="0">
                <a:latin typeface="Verdana"/>
                <a:cs typeface="Verdana"/>
              </a:rPr>
              <a:t>el</a:t>
            </a:r>
            <a:r>
              <a:rPr lang="es-ES" sz="2800" spc="-150" dirty="0">
                <a:latin typeface="Verdana"/>
                <a:cs typeface="Verdana"/>
              </a:rPr>
              <a:t> </a:t>
            </a:r>
            <a:r>
              <a:rPr lang="es-ES" sz="2800" spc="-60" dirty="0">
                <a:latin typeface="Verdana"/>
                <a:cs typeface="Verdana"/>
              </a:rPr>
              <a:t>Presidente</a:t>
            </a:r>
            <a:r>
              <a:rPr lang="es-ES" sz="2800" spc="-150" dirty="0">
                <a:latin typeface="Verdana"/>
                <a:cs typeface="Verdana"/>
              </a:rPr>
              <a:t> </a:t>
            </a:r>
            <a:r>
              <a:rPr lang="es-ES" sz="2800" spc="-165" dirty="0">
                <a:latin typeface="Verdana"/>
                <a:cs typeface="Verdana"/>
              </a:rPr>
              <a:t>y</a:t>
            </a:r>
            <a:r>
              <a:rPr lang="es-ES" sz="2800" spc="-150" dirty="0">
                <a:latin typeface="Verdana"/>
                <a:cs typeface="Verdana"/>
              </a:rPr>
              <a:t> </a:t>
            </a:r>
            <a:r>
              <a:rPr lang="es-ES" sz="2800" spc="-70" dirty="0">
                <a:latin typeface="Verdana"/>
                <a:cs typeface="Verdana"/>
              </a:rPr>
              <a:t>el</a:t>
            </a:r>
            <a:r>
              <a:rPr lang="es-ES" sz="2800" spc="-150" dirty="0">
                <a:latin typeface="Verdana"/>
                <a:cs typeface="Verdana"/>
              </a:rPr>
              <a:t> </a:t>
            </a:r>
            <a:r>
              <a:rPr lang="es-ES" sz="2800" spc="-95" dirty="0">
                <a:latin typeface="Verdana"/>
                <a:cs typeface="Verdana"/>
              </a:rPr>
              <a:t>Secretario</a:t>
            </a:r>
            <a:r>
              <a:rPr lang="es-ES" sz="2800" spc="-95" dirty="0" smtClean="0">
                <a:latin typeface="Verdana"/>
                <a:cs typeface="Verdana"/>
              </a:rPr>
              <a:t>.</a:t>
            </a:r>
          </a:p>
          <a:p>
            <a:pPr marL="12700" marR="5080" algn="just">
              <a:lnSpc>
                <a:spcPct val="125000"/>
              </a:lnSpc>
              <a:spcBef>
                <a:spcPts val="720"/>
              </a:spcBef>
            </a:pPr>
            <a:endParaRPr lang="es-ES" sz="2800" spc="-95" dirty="0" smtClean="0">
              <a:latin typeface="Verdana"/>
              <a:cs typeface="Verdana"/>
            </a:endParaRPr>
          </a:p>
          <a:p>
            <a:pPr marL="12700" marR="5080" algn="just">
              <a:lnSpc>
                <a:spcPct val="125000"/>
              </a:lnSpc>
              <a:spcBef>
                <a:spcPts val="720"/>
              </a:spcBef>
            </a:pPr>
            <a:r>
              <a:rPr lang="es-ES" sz="2800" spc="-95" dirty="0" smtClean="0">
                <a:latin typeface="Verdana"/>
                <a:cs typeface="Verdana"/>
              </a:rPr>
              <a:t>Al no reportar el acta en el plazo antes mencionado se corre el riesgo que el ente de control invalide la asamblea y se debería repetir. </a:t>
            </a:r>
            <a:endParaRPr lang="es-ES" sz="2800" dirty="0">
              <a:latin typeface="Verdana"/>
              <a:cs typeface="Verdana"/>
            </a:endParaRPr>
          </a:p>
        </p:txBody>
      </p:sp>
    </p:spTree>
    <p:extLst>
      <p:ext uri="{BB962C8B-B14F-4D97-AF65-F5344CB8AC3E}">
        <p14:creationId xmlns:p14="http://schemas.microsoft.com/office/powerpoint/2010/main" val="230774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descr="Imagen que contiene lego, cadena&#10;&#10;Descripción generada automáticamente">
            <a:extLst>
              <a:ext uri="{FF2B5EF4-FFF2-40B4-BE49-F238E27FC236}">
                <a16:creationId xmlns:a16="http://schemas.microsoft.com/office/drawing/2014/main" id="{B9273245-CE1F-21D4-619E-9F40853924B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9525000" y="2741676"/>
            <a:ext cx="4803648" cy="4803648"/>
          </a:xfrm>
          <a:prstGeom prst="rect">
            <a:avLst/>
          </a:prstGeom>
        </p:spPr>
      </p:pic>
      <p:sp>
        <p:nvSpPr>
          <p:cNvPr id="12" name="CuadroTexto 11">
            <a:extLst>
              <a:ext uri="{FF2B5EF4-FFF2-40B4-BE49-F238E27FC236}">
                <a16:creationId xmlns:a16="http://schemas.microsoft.com/office/drawing/2014/main" id="{E12A2AF1-98D8-306B-3823-D44C8E41C2EF}"/>
              </a:ext>
            </a:extLst>
          </p:cNvPr>
          <p:cNvSpPr txBox="1"/>
          <p:nvPr/>
        </p:nvSpPr>
        <p:spPr>
          <a:xfrm>
            <a:off x="5105400" y="3970385"/>
            <a:ext cx="6324600" cy="1200329"/>
          </a:xfrm>
          <a:prstGeom prst="rect">
            <a:avLst/>
          </a:prstGeom>
          <a:noFill/>
        </p:spPr>
        <p:txBody>
          <a:bodyPr wrap="square" rtlCol="0">
            <a:spAutoFit/>
          </a:bodyPr>
          <a:lstStyle/>
          <a:p>
            <a:r>
              <a:rPr lang="es-CO" sz="7200" b="1" dirty="0">
                <a:solidFill>
                  <a:schemeClr val="tx2">
                    <a:lumMod val="75000"/>
                  </a:schemeClr>
                </a:solidFill>
                <a:latin typeface="Bahnschrift SemiBold" panose="020B0502040204020203" pitchFamily="34" charset="0"/>
                <a:ea typeface="+mj-ea"/>
                <a:cs typeface="Arial" panose="020B0604020202020204" pitchFamily="34" charset="0"/>
              </a:rPr>
              <a:t>PREGUNTAS</a:t>
            </a:r>
          </a:p>
        </p:txBody>
      </p:sp>
    </p:spTree>
    <p:extLst>
      <p:ext uri="{BB962C8B-B14F-4D97-AF65-F5344CB8AC3E}">
        <p14:creationId xmlns:p14="http://schemas.microsoft.com/office/powerpoint/2010/main" val="31468345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C4BD6990-2298-E4C0-FB41-99632EE87416}"/>
              </a:ext>
            </a:extLst>
          </p:cNvPr>
          <p:cNvSpPr>
            <a:spLocks noGrp="1"/>
          </p:cNvSpPr>
          <p:nvPr>
            <p:ph type="title"/>
          </p:nvPr>
        </p:nvSpPr>
        <p:spPr>
          <a:xfrm>
            <a:off x="5486400" y="2948602"/>
            <a:ext cx="8229600" cy="1531188"/>
          </a:xfrm>
        </p:spPr>
        <p:txBody>
          <a:bodyPr/>
          <a:lstStyle/>
          <a:p>
            <a:r>
              <a:rPr lang="es-CO" sz="7200" b="1" u="sng" dirty="0">
                <a:solidFill>
                  <a:schemeClr val="tx2">
                    <a:lumMod val="75000"/>
                  </a:schemeClr>
                </a:solidFill>
                <a:latin typeface="Bahnschrift SemiBold" panose="020B0502040204020203" pitchFamily="34" charset="0"/>
                <a:cs typeface="Arial" panose="020B0604020202020204" pitchFamily="34" charset="0"/>
              </a:rPr>
              <a:t>MUCHAS GRACIAS</a:t>
            </a:r>
            <a:r>
              <a:rPr lang="es-CO" sz="7200" b="1" dirty="0">
                <a:solidFill>
                  <a:schemeClr val="tx2">
                    <a:lumMod val="75000"/>
                  </a:schemeClr>
                </a:solidFill>
                <a:latin typeface="Bahnschrift SemiBold" panose="020B0502040204020203" pitchFamily="34" charset="0"/>
                <a:cs typeface="Arial" panose="020B0604020202020204" pitchFamily="34" charset="0"/>
              </a:rPr>
              <a:t/>
            </a:r>
            <a:br>
              <a:rPr lang="es-CO" sz="7200" b="1" dirty="0">
                <a:solidFill>
                  <a:schemeClr val="tx2">
                    <a:lumMod val="75000"/>
                  </a:schemeClr>
                </a:solidFill>
                <a:latin typeface="Bahnschrift SemiBold" panose="020B0502040204020203" pitchFamily="34" charset="0"/>
                <a:cs typeface="Arial" panose="020B0604020202020204" pitchFamily="34" charset="0"/>
              </a:rPr>
            </a:br>
            <a:r>
              <a:rPr lang="es-CO" sz="7200" b="1" dirty="0">
                <a:solidFill>
                  <a:schemeClr val="tx2">
                    <a:lumMod val="75000"/>
                  </a:schemeClr>
                </a:solidFill>
                <a:latin typeface="Bahnschrift SemiBold" panose="020B0502040204020203" pitchFamily="34" charset="0"/>
                <a:cs typeface="Arial" panose="020B0604020202020204" pitchFamily="34" charset="0"/>
              </a:rPr>
              <a:t>II Mesa de Sinergia </a:t>
            </a:r>
            <a:br>
              <a:rPr lang="es-CO" sz="7200" b="1" dirty="0">
                <a:solidFill>
                  <a:schemeClr val="tx2">
                    <a:lumMod val="75000"/>
                  </a:schemeClr>
                </a:solidFill>
                <a:latin typeface="Bahnschrift SemiBold" panose="020B0502040204020203" pitchFamily="34" charset="0"/>
                <a:cs typeface="Arial" panose="020B0604020202020204" pitchFamily="34" charset="0"/>
              </a:rPr>
            </a:br>
            <a:r>
              <a:rPr lang="es-CO" sz="7200" b="1" dirty="0">
                <a:solidFill>
                  <a:schemeClr val="tx2">
                    <a:lumMod val="75000"/>
                  </a:schemeClr>
                </a:solidFill>
                <a:latin typeface="Bahnschrift SemiBold" panose="020B0502040204020203" pitchFamily="34" charset="0"/>
                <a:cs typeface="Arial" panose="020B0604020202020204" pitchFamily="34" charset="0"/>
              </a:rPr>
              <a:t>Guía práctica para la celebración de Asambleas</a:t>
            </a:r>
            <a:br>
              <a:rPr lang="es-CO" sz="7200" b="1" dirty="0">
                <a:solidFill>
                  <a:schemeClr val="tx2">
                    <a:lumMod val="75000"/>
                  </a:schemeClr>
                </a:solidFill>
                <a:latin typeface="Bahnschrift SemiBold" panose="020B0502040204020203" pitchFamily="34" charset="0"/>
                <a:cs typeface="Arial" panose="020B0604020202020204" pitchFamily="34" charset="0"/>
              </a:rPr>
            </a:br>
            <a:r>
              <a:rPr lang="es-CO" sz="5400" dirty="0">
                <a:solidFill>
                  <a:srgbClr val="00B050"/>
                </a:solidFill>
                <a:latin typeface="Bahnschrift SemiBold" panose="020B0502040204020203" pitchFamily="34" charset="0"/>
                <a:cs typeface="Arial" panose="020B0604020202020204" pitchFamily="34" charset="0"/>
              </a:rPr>
              <a:t>28 de febrero de 2023 </a:t>
            </a:r>
            <a:r>
              <a:rPr lang="es-CO" sz="7200" b="1" dirty="0">
                <a:solidFill>
                  <a:schemeClr val="tx2">
                    <a:lumMod val="75000"/>
                  </a:schemeClr>
                </a:solidFill>
                <a:latin typeface="Bahnschrift SemiBold" panose="020B0502040204020203" pitchFamily="34" charset="0"/>
                <a:cs typeface="Arial" panose="020B0604020202020204" pitchFamily="34" charset="0"/>
              </a:rPr>
              <a:t/>
            </a:r>
            <a:br>
              <a:rPr lang="es-CO" sz="7200" b="1" dirty="0">
                <a:solidFill>
                  <a:schemeClr val="tx2">
                    <a:lumMod val="75000"/>
                  </a:schemeClr>
                </a:solidFill>
                <a:latin typeface="Bahnschrift SemiBold" panose="020B0502040204020203" pitchFamily="34" charset="0"/>
                <a:cs typeface="Arial" panose="020B0604020202020204" pitchFamily="34" charset="0"/>
              </a:rPr>
            </a:br>
            <a:endParaRPr lang="es-CO" sz="7200" b="1" dirty="0">
              <a:solidFill>
                <a:schemeClr val="tx2">
                  <a:lumMod val="75000"/>
                </a:schemeClr>
              </a:solidFill>
              <a:latin typeface="Bahnschrift SemiBold" panose="020B0502040204020203" pitchFamily="34" charset="0"/>
              <a:cs typeface="Arial" panose="020B0604020202020204" pitchFamily="34" charset="0"/>
            </a:endParaRPr>
          </a:p>
        </p:txBody>
      </p:sp>
    </p:spTree>
    <p:extLst>
      <p:ext uri="{BB962C8B-B14F-4D97-AF65-F5344CB8AC3E}">
        <p14:creationId xmlns:p14="http://schemas.microsoft.com/office/powerpoint/2010/main" val="26394398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1891</TotalTime>
  <Words>1779</Words>
  <Application>Microsoft Office PowerPoint</Application>
  <PresentationFormat>Personalizado</PresentationFormat>
  <Paragraphs>106</Paragraphs>
  <Slides>22</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22</vt:i4>
      </vt:variant>
    </vt:vector>
  </HeadingPairs>
  <TitlesOfParts>
    <vt:vector size="28" baseType="lpstr">
      <vt:lpstr>Arial</vt:lpstr>
      <vt:lpstr>Bahnschrift SemiBold</vt:lpstr>
      <vt:lpstr>Calibri</vt:lpstr>
      <vt:lpstr>Lucida Sans Unicode</vt:lpstr>
      <vt:lpstr>Verdana</vt:lpstr>
      <vt:lpstr>Office Theme</vt:lpstr>
      <vt:lpstr>II Mesa de Sinergias  “Guía práctica para la celebración de Asambleas” 28 de febrero de 2023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MUCHAS GRACIAS II Mesa de Sinergia  Guía práctica para la celebración de Asambleas 28 de febrero de 2023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Verde Empleados Integración Profesional Presentación</dc:title>
  <dc:creator>Arihadna Garavito</dc:creator>
  <cp:keywords>DAFbODnWymg,BAEIQDSeXFg</cp:keywords>
  <cp:lastModifiedBy>Asomutuos</cp:lastModifiedBy>
  <cp:revision>28</cp:revision>
  <dcterms:created xsi:type="dcterms:W3CDTF">2023-02-25T04:42:25Z</dcterms:created>
  <dcterms:modified xsi:type="dcterms:W3CDTF">2023-03-08T23:40:32Z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2023-02-25T00:00:00Z</vt:filetime>
  </property>
  <property fmtid="{D5CDD505-2E9C-101B-9397-08002B2CF9AE}" pid="3" name="Creator">
    <vt:lpwstr>Canva</vt:lpwstr>
  </property>
  <property fmtid="{D5CDD505-2E9C-101B-9397-08002B2CF9AE}" pid="4" name="LastSaved">
    <vt:filetime>2023-02-25T00:00:00Z</vt:filetime>
  </property>
</Properties>
</file>