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3" r:id="rId1"/>
  </p:sldMasterIdLst>
  <p:sldIdLst>
    <p:sldId id="268" r:id="rId2"/>
    <p:sldId id="292" r:id="rId3"/>
    <p:sldId id="315" r:id="rId4"/>
    <p:sldId id="295" r:id="rId5"/>
    <p:sldId id="309" r:id="rId6"/>
    <p:sldId id="310" r:id="rId7"/>
    <p:sldId id="311" r:id="rId8"/>
    <p:sldId id="300" r:id="rId9"/>
    <p:sldId id="296" r:id="rId10"/>
    <p:sldId id="289" r:id="rId11"/>
    <p:sldId id="313" r:id="rId12"/>
    <p:sldId id="314" r:id="rId13"/>
    <p:sldId id="297" r:id="rId14"/>
    <p:sldId id="308" r:id="rId15"/>
    <p:sldId id="312" r:id="rId16"/>
  </p:sldIdLst>
  <p:sldSz cx="12192000" cy="6858000"/>
  <p:notesSz cx="7010400" cy="92964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dro Luis Palomino Gonzalez" initials="PLPG" lastIdx="1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9" d="100"/>
          <a:sy n="69" d="100"/>
        </p:scale>
        <p:origin x="-660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CO">
                <a:solidFill>
                  <a:prstClr val="black"/>
                </a:solidFill>
              </a:rPr>
              <a:t>20/12/2011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CO">
              <a:solidFill>
                <a:prstClr val="black"/>
              </a:solidFill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DF1BC36A-BCF9-4E5A-B0D5-E199E70F9FC5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44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CO">
                <a:solidFill>
                  <a:prstClr val="black"/>
                </a:solidFill>
              </a:rPr>
              <a:t>20/12/2011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CO">
              <a:solidFill>
                <a:prstClr val="black"/>
              </a:solidFill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78CCD18-7155-4C1F-A38F-95943806D281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31010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CO">
                <a:solidFill>
                  <a:prstClr val="black"/>
                </a:solidFill>
              </a:rPr>
              <a:t>20/12/2011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CO">
              <a:solidFill>
                <a:prstClr val="black"/>
              </a:solidFill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6E85D405-F228-42FA-A328-9B4BC60751B0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77812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CO">
                <a:solidFill>
                  <a:prstClr val="black"/>
                </a:solidFill>
              </a:rPr>
              <a:t>20/12/2011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CO">
              <a:solidFill>
                <a:prstClr val="black"/>
              </a:solidFill>
            </a:endParaRPr>
          </a:p>
        </p:txBody>
      </p:sp>
      <p:sp>
        <p:nvSpPr>
          <p:cNvPr id="7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9103E4C-3C75-4FD7-BB9D-7E9A98E1747B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253511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CO">
                <a:solidFill>
                  <a:prstClr val="black"/>
                </a:solidFill>
              </a:rPr>
              <a:t>20/12/2011</a:t>
            </a:r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CO">
              <a:solidFill>
                <a:prstClr val="black"/>
              </a:solidFill>
            </a:endParaRPr>
          </a:p>
        </p:txBody>
      </p:sp>
      <p:sp>
        <p:nvSpPr>
          <p:cNvPr id="9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17E7A82-EE01-40AD-9C07-2F219FEA9536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0813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CO">
                <a:solidFill>
                  <a:prstClr val="black"/>
                </a:solidFill>
              </a:rPr>
              <a:t>20/12/2011</a:t>
            </a:r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CO">
              <a:solidFill>
                <a:prstClr val="black"/>
              </a:solidFill>
            </a:endParaRPr>
          </a:p>
        </p:txBody>
      </p:sp>
      <p:sp>
        <p:nvSpPr>
          <p:cNvPr id="5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AEB3A6A-48F5-41FB-B339-C2B7B585AEE1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6247960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FBF7A01-4DD5-4BFD-815F-7C210778A876}" type="datetimeFigureOut">
              <a:rPr lang="es-CO">
                <a:solidFill>
                  <a:prstClr val="black"/>
                </a:solidFill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31/05/2017</a:t>
            </a:fld>
            <a:endParaRPr lang="es-CO">
              <a:solidFill>
                <a:prstClr val="black"/>
              </a:solidFill>
            </a:endParaRPr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CO">
              <a:solidFill>
                <a:prstClr val="black"/>
              </a:solidFill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1B2C9273-CE04-4AF9-B7EC-0CD7689D28FC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6239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CO">
                <a:solidFill>
                  <a:prstClr val="black"/>
                </a:solidFill>
              </a:rPr>
              <a:t>20/12/2011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CO">
              <a:solidFill>
                <a:prstClr val="black"/>
              </a:solidFill>
            </a:endParaRPr>
          </a:p>
        </p:txBody>
      </p:sp>
      <p:sp>
        <p:nvSpPr>
          <p:cNvPr id="7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2D27084E-2BAF-4695-AC20-C1D8AF88E3B7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24306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CO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CO">
                <a:solidFill>
                  <a:prstClr val="black"/>
                </a:solidFill>
              </a:rPr>
              <a:t>20/12/2011</a:t>
            </a:r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CO">
              <a:solidFill>
                <a:prstClr val="black"/>
              </a:solidFill>
            </a:endParaRPr>
          </a:p>
        </p:txBody>
      </p:sp>
      <p:sp>
        <p:nvSpPr>
          <p:cNvPr id="7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F2AEE671-5175-4F88-9ECC-1D02E4CA3D6E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546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CO">
                <a:solidFill>
                  <a:prstClr val="black"/>
                </a:solidFill>
              </a:rPr>
              <a:t>20/12/2011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CO">
              <a:solidFill>
                <a:prstClr val="black"/>
              </a:solidFill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AB2C0C4B-641F-42F7-88CE-EA5FAF92A81D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97943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s-CO">
                <a:solidFill>
                  <a:prstClr val="black"/>
                </a:solidFill>
              </a:rPr>
              <a:t>20/12/2011</a:t>
            </a:r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>
            <a:lvl1pPr eaLnBrk="1" hangingPunct="1">
              <a:defRPr>
                <a:latin typeface="Arial" charset="0"/>
                <a:cs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s-CO">
              <a:solidFill>
                <a:prstClr val="black"/>
              </a:solidFill>
            </a:endParaRP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7F1F5F63-546F-44E4-9D11-BE673918CC98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75433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785395"/>
          </a:xfrm>
        </p:spPr>
        <p:txBody>
          <a:bodyPr/>
          <a:lstStyle>
            <a:lvl1pPr>
              <a:buClr>
                <a:srgbClr val="990000"/>
              </a:buClr>
              <a:buSzPct val="115000"/>
              <a:defRPr sz="24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1 Marcador de título"/>
          <p:cNvSpPr>
            <a:spLocks noGrp="1"/>
          </p:cNvSpPr>
          <p:nvPr>
            <p:ph type="title"/>
          </p:nvPr>
        </p:nvSpPr>
        <p:spPr>
          <a:xfrm>
            <a:off x="4751851" y="0"/>
            <a:ext cx="7440149" cy="750714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agregar título</a:t>
            </a:r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DA35F3-30BA-4AAD-A34E-D6400A0B8D6D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8013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785395"/>
          </a:xfrm>
        </p:spPr>
        <p:txBody>
          <a:bodyPr/>
          <a:lstStyle>
            <a:lvl1pPr>
              <a:buClr>
                <a:srgbClr val="990000"/>
              </a:buClr>
              <a:buSzPct val="115000"/>
              <a:defRPr sz="24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1 Marcador de título"/>
          <p:cNvSpPr>
            <a:spLocks noGrp="1"/>
          </p:cNvSpPr>
          <p:nvPr>
            <p:ph type="title"/>
          </p:nvPr>
        </p:nvSpPr>
        <p:spPr>
          <a:xfrm>
            <a:off x="4751851" y="0"/>
            <a:ext cx="7440149" cy="750714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agregar título</a:t>
            </a:r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92C511-1514-48B5-B7AA-C2779D4ED94D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5081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785395"/>
          </a:xfrm>
        </p:spPr>
        <p:txBody>
          <a:bodyPr/>
          <a:lstStyle>
            <a:lvl1pPr>
              <a:buClr>
                <a:srgbClr val="990000"/>
              </a:buClr>
              <a:buSzPct val="115000"/>
              <a:defRPr sz="24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1 Marcador de título"/>
          <p:cNvSpPr>
            <a:spLocks noGrp="1"/>
          </p:cNvSpPr>
          <p:nvPr>
            <p:ph type="title"/>
          </p:nvPr>
        </p:nvSpPr>
        <p:spPr>
          <a:xfrm>
            <a:off x="4751851" y="0"/>
            <a:ext cx="7440149" cy="750714"/>
          </a:xfrm>
          <a:prstGeom prst="rect">
            <a:avLst/>
          </a:prstGeom>
        </p:spPr>
        <p:txBody>
          <a:bodyPr/>
          <a:lstStyle/>
          <a:p>
            <a:r>
              <a:rPr lang="es-ES" dirty="0" smtClean="0"/>
              <a:t>Haga clic para agregar título</a:t>
            </a:r>
            <a:endParaRPr lang="es-CO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E0EE5A-4297-463F-994C-4A0C968AFC49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87380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735627" y="44624"/>
            <a:ext cx="8352928" cy="648072"/>
          </a:xfrm>
          <a:prstGeom prst="rect">
            <a:avLst/>
          </a:prstGeom>
        </p:spPr>
        <p:txBody>
          <a:bodyPr/>
          <a:lstStyle>
            <a:lvl1pPr>
              <a:defRPr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CO" dirty="0"/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785395"/>
          </a:xfrm>
          <a:prstGeom prst="rect">
            <a:avLst/>
          </a:prstGeom>
        </p:spPr>
        <p:txBody>
          <a:bodyPr/>
          <a:lstStyle>
            <a:lvl1pPr>
              <a:buClr>
                <a:srgbClr val="990000"/>
              </a:buClr>
              <a:buSzPct val="115000"/>
              <a:defRPr sz="24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363CEC-381C-4B93-85FF-13599F0C837A}" type="slidenum">
              <a:rPr lang="es-CO" altLang="es-CO">
                <a:solidFill>
                  <a:prstClr val="black"/>
                </a:solidFill>
              </a:rPr>
              <a:pPr>
                <a:defRPr/>
              </a:pPr>
              <a:t>‹Nº›</a:t>
            </a:fld>
            <a:endParaRPr lang="es-CO" alt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87929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6 Imagen" descr="Sello ISO9001.2008,NTCGP100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40385" y="6286500"/>
            <a:ext cx="1511300" cy="534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7 Imagen" descr="sgi sellos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79418" y="6300789"/>
            <a:ext cx="715433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735627" y="44624"/>
            <a:ext cx="8352928" cy="648072"/>
          </a:xfrm>
        </p:spPr>
        <p:txBody>
          <a:bodyPr/>
          <a:lstStyle>
            <a:lvl1pPr>
              <a:defRPr sz="2800" b="1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CO" dirty="0"/>
          </a:p>
        </p:txBody>
      </p:sp>
      <p:sp>
        <p:nvSpPr>
          <p:cNvPr id="8" name="2 Marcador de contenido"/>
          <p:cNvSpPr>
            <a:spLocks noGrp="1"/>
          </p:cNvSpPr>
          <p:nvPr>
            <p:ph idx="1"/>
          </p:nvPr>
        </p:nvSpPr>
        <p:spPr>
          <a:xfrm>
            <a:off x="609600" y="1340768"/>
            <a:ext cx="10972800" cy="4785395"/>
          </a:xfrm>
        </p:spPr>
        <p:txBody>
          <a:bodyPr/>
          <a:lstStyle>
            <a:lvl1pPr>
              <a:buClr>
                <a:srgbClr val="990000"/>
              </a:buClr>
              <a:buSzPct val="115000"/>
              <a:defRPr sz="2400" baseline="0"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3 Marcador de número de diapositiva"/>
          <p:cNvSpPr>
            <a:spLocks noGrp="1"/>
          </p:cNvSpPr>
          <p:nvPr>
            <p:ph type="sldNum" sz="quarter" idx="10"/>
          </p:nvPr>
        </p:nvSpPr>
        <p:spPr>
          <a:xfrm>
            <a:off x="11334751" y="6421439"/>
            <a:ext cx="762000" cy="365125"/>
          </a:xfrm>
        </p:spPr>
        <p:txBody>
          <a:bodyPr/>
          <a:lstStyle>
            <a:lvl1pPr>
              <a:defRPr sz="1100" smtClean="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97B5AC15-5F99-4E88-8654-CC89F818066A}" type="slidenum">
              <a:rPr lang="es-CO" altLang="es-ES"/>
              <a:pPr>
                <a:defRPr/>
              </a:pPr>
              <a:t>‹Nº›</a:t>
            </a:fld>
            <a:endParaRPr lang="es-CO" altLang="es-ES"/>
          </a:p>
        </p:txBody>
      </p:sp>
    </p:spTree>
    <p:extLst>
      <p:ext uri="{BB962C8B-B14F-4D97-AF65-F5344CB8AC3E}">
        <p14:creationId xmlns:p14="http://schemas.microsoft.com/office/powerpoint/2010/main" val="4241014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14 Imagen"/>
          <p:cNvPicPr>
            <a:picLocks noChangeAspect="1"/>
          </p:cNvPicPr>
          <p:nvPr userDrawn="1"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0" t="9950" r="3954" b="10535"/>
          <a:stretch>
            <a:fillRect/>
          </a:stretch>
        </p:blipFill>
        <p:spPr bwMode="auto">
          <a:xfrm>
            <a:off x="82552" y="153988"/>
            <a:ext cx="2152649" cy="449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751917" y="0"/>
            <a:ext cx="7440083" cy="7508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agregar título</a:t>
            </a:r>
            <a:endParaRPr lang="es-CO" dirty="0"/>
          </a:p>
        </p:txBody>
      </p:sp>
      <p:sp>
        <p:nvSpPr>
          <p:cNvPr id="1028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609600" y="1600201"/>
            <a:ext cx="109728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altLang="es-CO" smtClean="0"/>
              <a:t>Haga clic para modificar el estilo de texto del patrón</a:t>
            </a:r>
          </a:p>
          <a:p>
            <a:pPr lvl="1"/>
            <a:r>
              <a:rPr lang="es-ES" altLang="es-CO" smtClean="0"/>
              <a:t>Segundo nivel</a:t>
            </a:r>
          </a:p>
          <a:p>
            <a:pPr lvl="2"/>
            <a:r>
              <a:rPr lang="es-ES" altLang="es-CO" smtClean="0"/>
              <a:t>Tercer nivel</a:t>
            </a:r>
          </a:p>
          <a:p>
            <a:pPr lvl="3"/>
            <a:r>
              <a:rPr lang="es-ES" altLang="es-CO" smtClean="0"/>
              <a:t>Cuarto nivel</a:t>
            </a:r>
          </a:p>
          <a:p>
            <a:pPr lvl="4"/>
            <a:r>
              <a:rPr lang="es-ES" altLang="es-CO" smtClean="0"/>
              <a:t>Quinto nivel</a:t>
            </a:r>
            <a:endParaRPr lang="es-CO" altLang="es-CO" smtClean="0"/>
          </a:p>
        </p:txBody>
      </p:sp>
      <p:sp>
        <p:nvSpPr>
          <p:cNvPr id="13" name="3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11334751" y="6519864"/>
            <a:ext cx="762000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 smtClean="0"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78D5420-BACF-4FD3-A58D-85503A2883D0}" type="slidenum">
              <a:rPr lang="es-CO" altLang="es-CO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‹Nº›</a:t>
            </a:fld>
            <a:endParaRPr lang="es-CO" altLang="es-CO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30" name="3 Imagen"/>
          <p:cNvPicPr>
            <a:picLocks noChangeAspect="1"/>
          </p:cNvPicPr>
          <p:nvPr userDrawn="1"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734" y="115888"/>
            <a:ext cx="1536700" cy="531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8 Conector recto"/>
          <p:cNvCxnSpPr/>
          <p:nvPr userDrawn="1"/>
        </p:nvCxnSpPr>
        <p:spPr>
          <a:xfrm>
            <a:off x="335360" y="838200"/>
            <a:ext cx="11521280" cy="0"/>
          </a:xfrm>
          <a:prstGeom prst="line">
            <a:avLst/>
          </a:prstGeom>
          <a:ln w="25400">
            <a:gradFill>
              <a:gsLst>
                <a:gs pos="1000">
                  <a:schemeClr val="bg1"/>
                </a:gs>
                <a:gs pos="50000">
                  <a:srgbClr val="990000"/>
                </a:gs>
                <a:gs pos="100000">
                  <a:schemeClr val="bg1"/>
                </a:gs>
              </a:gsLst>
              <a:lin ang="21594000" scaled="0"/>
            </a:gradFill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8 Conector recto"/>
          <p:cNvCxnSpPr/>
          <p:nvPr userDrawn="1"/>
        </p:nvCxnSpPr>
        <p:spPr>
          <a:xfrm>
            <a:off x="11521280" y="11947525"/>
            <a:ext cx="527381" cy="0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  <a:effectLst>
            <a:innerShdw blurRad="63500" dist="50800" dir="8100000">
              <a:prstClr val="black">
                <a:alpha val="50000"/>
              </a:prstClr>
            </a:innerShdw>
            <a:reflection blurRad="317500" stA="0" endPos="55000" dist="584200" dir="5400000" sy="-100000" algn="bl" rotWithShape="0"/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8 Conector recto"/>
          <p:cNvCxnSpPr/>
          <p:nvPr userDrawn="1"/>
        </p:nvCxnSpPr>
        <p:spPr>
          <a:xfrm>
            <a:off x="11510433" y="6453188"/>
            <a:ext cx="0" cy="347662"/>
          </a:xfrm>
          <a:prstGeom prst="line">
            <a:avLst/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44555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  <p:sldLayoutId id="2147483687" r:id="rId14"/>
    <p:sldLayoutId id="2147483688" r:id="rId15"/>
    <p:sldLayoutId id="2147483689" r:id="rId16"/>
  </p:sldLayoutIdLst>
  <p:timing>
    <p:tnLst>
      <p:par>
        <p:cTn id="1" dur="indefinite" restart="never" nodeType="tmRoot"/>
      </p:par>
    </p:tnLst>
  </p:timing>
  <p:hf hdr="0" ftr="0" dt="0"/>
  <p:txStyles>
    <p:titleStyle>
      <a:lvl1pPr algn="r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rgbClr val="990000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Arial Narrow" pitchFamily="34" charset="0"/>
          <a:ea typeface="+mj-ea"/>
          <a:cs typeface="+mj-cs"/>
        </a:defRPr>
      </a:lvl1pPr>
      <a:lvl2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Arial Narrow" panose="020B0606020202030204" pitchFamily="34" charset="0"/>
        </a:defRPr>
      </a:lvl2pPr>
      <a:lvl3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Arial Narrow" panose="020B0606020202030204" pitchFamily="34" charset="0"/>
        </a:defRPr>
      </a:lvl3pPr>
      <a:lvl4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Arial Narrow" panose="020B0606020202030204" pitchFamily="34" charset="0"/>
        </a:defRPr>
      </a:lvl4pPr>
      <a:lvl5pPr algn="r" rtl="0" eaLnBrk="0" fontAlgn="base" hangingPunct="0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Arial Narrow" panose="020B0606020202030204" pitchFamily="34" charset="0"/>
        </a:defRPr>
      </a:lvl5pPr>
      <a:lvl6pPr marL="457200" algn="r" rtl="0" fontAlgn="base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Arial Narrow" panose="020B0606020202030204" pitchFamily="34" charset="0"/>
        </a:defRPr>
      </a:lvl6pPr>
      <a:lvl7pPr marL="914400" algn="r" rtl="0" fontAlgn="base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Arial Narrow" panose="020B0606020202030204" pitchFamily="34" charset="0"/>
        </a:defRPr>
      </a:lvl7pPr>
      <a:lvl8pPr marL="1371600" algn="r" rtl="0" fontAlgn="base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Arial Narrow" panose="020B0606020202030204" pitchFamily="34" charset="0"/>
        </a:defRPr>
      </a:lvl8pPr>
      <a:lvl9pPr marL="1828800" algn="r" rtl="0" fontAlgn="base">
        <a:spcBef>
          <a:spcPct val="0"/>
        </a:spcBef>
        <a:spcAft>
          <a:spcPct val="0"/>
        </a:spcAft>
        <a:defRPr sz="3200" b="1">
          <a:solidFill>
            <a:srgbClr val="990000"/>
          </a:solidFill>
          <a:latin typeface="Arial Narrow" panose="020B0606020202030204" pitchFamily="34" charset="0"/>
        </a:defRPr>
      </a:lvl9pPr>
    </p:titleStyle>
    <p:bodyStyle>
      <a:lvl1pPr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SzPct val="115000"/>
        <a:buFont typeface="Arial" panose="020B0604020202020204" pitchFamily="34" charset="0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SzPct val="115000"/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SzPct val="115000"/>
        <a:buFont typeface="Wingdings" panose="05000000000000000000" pitchFamily="2" charset="2"/>
        <a:buChar char="ü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990000"/>
        </a:buClr>
        <a:buSzPct val="115000"/>
        <a:buFont typeface="Wingdings" panose="05000000000000000000" pitchFamily="2" charset="2"/>
        <a:buChar char="§"/>
        <a:defRPr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openxmlformats.org/officeDocument/2006/relationships/slideLayout" Target="../slideLayouts/slideLayout13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0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92C511-1514-48B5-B7AA-C2779D4ED94D}" type="slidenum">
              <a:rPr lang="es-CO" altLang="es-CO" smtClean="0">
                <a:solidFill>
                  <a:prstClr val="black"/>
                </a:solidFill>
              </a:rPr>
              <a:pPr>
                <a:defRPr/>
              </a:pPr>
              <a:t>1</a:t>
            </a:fld>
            <a:endParaRPr lang="es-CO" altLang="es-CO">
              <a:solidFill>
                <a:prstClr val="black"/>
              </a:solidFill>
            </a:endParaRPr>
          </a:p>
        </p:txBody>
      </p:sp>
      <p:pic>
        <p:nvPicPr>
          <p:cNvPr id="6" name="Picture 3" descr="FONDOPR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57087" y="1787398"/>
            <a:ext cx="4347726" cy="4040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1930975" y="1145192"/>
            <a:ext cx="7999950" cy="80291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r>
              <a:rPr lang="es-CO" sz="3600" b="1" dirty="0" smtClean="0">
                <a:solidFill>
                  <a:srgbClr val="800000"/>
                </a:solidFill>
                <a:latin typeface="Arial Narrow" pitchFamily="34" charset="0"/>
                <a:cs typeface="Angsana New" pitchFamily="18" charset="-34"/>
              </a:rPr>
              <a:t>Superintendencia Financiera de Colombia</a:t>
            </a:r>
          </a:p>
        </p:txBody>
      </p:sp>
      <p:sp>
        <p:nvSpPr>
          <p:cNvPr id="8" name="Rectangle 6"/>
          <p:cNvSpPr>
            <a:spLocks noChangeArrowheads="1"/>
          </p:cNvSpPr>
          <p:nvPr/>
        </p:nvSpPr>
        <p:spPr bwMode="auto">
          <a:xfrm>
            <a:off x="1308723" y="3048221"/>
            <a:ext cx="9144000" cy="1200329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ES" sz="3600" b="1" dirty="0" err="1" smtClean="0">
                <a:latin typeface="Arial" pitchFamily="34" charset="0"/>
                <a:cs typeface="Arial" pitchFamily="34" charset="0"/>
              </a:rPr>
              <a:t>Delegatura</a:t>
            </a:r>
            <a:r>
              <a:rPr lang="es-ES" sz="3600" b="1" dirty="0" smtClean="0">
                <a:latin typeface="Arial" pitchFamily="34" charset="0"/>
                <a:cs typeface="Arial" pitchFamily="34" charset="0"/>
              </a:rPr>
              <a:t> para Emisores y Otros Agentes</a:t>
            </a:r>
          </a:p>
        </p:txBody>
      </p:sp>
      <p:sp>
        <p:nvSpPr>
          <p:cNvPr id="9" name="Rectangle 5"/>
          <p:cNvSpPr>
            <a:spLocks noChangeArrowheads="1"/>
          </p:cNvSpPr>
          <p:nvPr/>
        </p:nvSpPr>
        <p:spPr bwMode="auto">
          <a:xfrm>
            <a:off x="1422961" y="6230939"/>
            <a:ext cx="8915525" cy="28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ctr"/>
          <a:lstStyle/>
          <a:p>
            <a:pPr algn="ctr">
              <a:spcBef>
                <a:spcPct val="0"/>
              </a:spcBef>
            </a:pPr>
            <a:r>
              <a:rPr lang="es-CO" sz="1600" b="1" dirty="0" smtClean="0">
                <a:latin typeface="Arial" pitchFamily="34" charset="0"/>
                <a:cs typeface="Arial" pitchFamily="34" charset="0"/>
              </a:rPr>
              <a:t>Bogotá D.C., Mayo de 2017</a:t>
            </a:r>
          </a:p>
        </p:txBody>
      </p:sp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1358950" y="4929399"/>
            <a:ext cx="9144000" cy="461665"/>
          </a:xfrm>
          <a:prstGeom prst="rect">
            <a:avLst/>
          </a:prstGeom>
          <a:noFill/>
          <a:ln w="9525" cap="flat" cmpd="sng" algn="ctr">
            <a:noFill/>
            <a:prstDash val="solid"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s-ES" sz="2400" b="1" dirty="0" smtClean="0">
                <a:latin typeface="Arial" pitchFamily="34" charset="0"/>
                <a:cs typeface="Arial" pitchFamily="34" charset="0"/>
              </a:rPr>
              <a:t>Reunión FMI Vigilados</a:t>
            </a:r>
          </a:p>
        </p:txBody>
      </p:sp>
    </p:spTree>
    <p:extLst>
      <p:ext uri="{BB962C8B-B14F-4D97-AF65-F5344CB8AC3E}">
        <p14:creationId xmlns:p14="http://schemas.microsoft.com/office/powerpoint/2010/main" val="73743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92C511-1514-48B5-B7AA-C2779D4ED94D}" type="slidenum">
              <a:rPr lang="es-CO" altLang="es-CO" smtClean="0">
                <a:solidFill>
                  <a:prstClr val="black"/>
                </a:solidFill>
              </a:rPr>
              <a:pPr>
                <a:defRPr/>
              </a:pPr>
              <a:t>2</a:t>
            </a:fld>
            <a:endParaRPr lang="es-CO" altLang="es-CO">
              <a:solidFill>
                <a:prstClr val="black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1413163" y="2972477"/>
            <a:ext cx="9421091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O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Competencias y Facultades de la Superintendencia Financiera de Colombia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O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Deberes y obligaciones del fondo y sus órganos de administración 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O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Generalidades respecto de los trámites ante la SFC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es-CO" sz="20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Transmisión de </a:t>
            </a:r>
            <a:r>
              <a:rPr lang="es-CO" sz="2000" dirty="0" smtClean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información</a:t>
            </a:r>
            <a:endParaRPr lang="es-CO" sz="20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0"/>
              </a:spcAft>
            </a:pPr>
            <a:r>
              <a:rPr lang="es-CO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s-CO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9 Rectángulo"/>
          <p:cNvSpPr>
            <a:spLocks noGrp="1"/>
          </p:cNvSpPr>
          <p:nvPr>
            <p:ph type="title"/>
          </p:nvPr>
        </p:nvSpPr>
        <p:spPr>
          <a:xfrm>
            <a:off x="4751851" y="0"/>
            <a:ext cx="7440149" cy="750714"/>
          </a:xfrm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lnSpc>
                <a:spcPct val="85000"/>
              </a:lnSpc>
              <a:tabLst>
                <a:tab pos="2424113" algn="l"/>
              </a:tabLst>
              <a:defRPr/>
            </a:pPr>
            <a:r>
              <a:rPr lang="es-CO" sz="28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anose="020B0604020202020204" pitchFamily="34" charset="0"/>
              </a:rPr>
              <a:t>FONDOS MUTUOS DE INVERSIÓN  - FMI</a:t>
            </a:r>
            <a:endParaRPr lang="es-ES" sz="2800" b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  <a:cs typeface="Arial" charset="0"/>
            </a:endParaRPr>
          </a:p>
        </p:txBody>
      </p:sp>
      <p:sp>
        <p:nvSpPr>
          <p:cNvPr id="8" name="3 CuadroTexto"/>
          <p:cNvSpPr txBox="1">
            <a:spLocks noChangeArrowheads="1"/>
          </p:cNvSpPr>
          <p:nvPr/>
        </p:nvSpPr>
        <p:spPr bwMode="auto">
          <a:xfrm>
            <a:off x="1548736" y="1694391"/>
            <a:ext cx="19149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C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es-CO" altLang="es-CO" sz="2400" b="1" dirty="0" smtClean="0">
                <a:solidFill>
                  <a:srgbClr val="990000"/>
                </a:solidFill>
              </a:rPr>
              <a:t>AGENDA</a:t>
            </a:r>
            <a:endParaRPr lang="es-CO" altLang="es-CO" sz="2400" b="1" dirty="0">
              <a:solidFill>
                <a:srgbClr val="99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844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Marcador de número de diapositiva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334751" y="6519868"/>
            <a:ext cx="762000" cy="365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Clr>
                <a:srgbClr val="990000"/>
              </a:buClr>
              <a:buSzPct val="115000"/>
              <a:buFont typeface="Arial" pitchFamily="34" charset="0"/>
              <a:defRPr sz="24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>
              <a:spcBef>
                <a:spcPct val="20000"/>
              </a:spcBef>
              <a:buClr>
                <a:srgbClr val="990000"/>
              </a:buClr>
              <a:buSzPct val="115000"/>
              <a:buFont typeface="Arial" pitchFamily="34" charset="0"/>
              <a:buChar char="•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>
              <a:spcBef>
                <a:spcPct val="20000"/>
              </a:spcBef>
              <a:buClr>
                <a:srgbClr val="990000"/>
              </a:buClr>
              <a:buSzPct val="115000"/>
              <a:buFont typeface="Wingdings" pitchFamily="2" charset="2"/>
              <a:buChar char="ü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990000"/>
              </a:buClr>
              <a:buSzPct val="115000"/>
              <a:buFont typeface="Wingdings" pitchFamily="2" charset="2"/>
              <a:buChar char="§"/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fld id="{FC627BAE-9733-4304-B47B-39817EE70295}" type="slidenum">
              <a:rPr lang="es-CO" altLang="es-CO" sz="1100" smtClean="0"/>
              <a:pPr>
                <a:spcBef>
                  <a:spcPct val="0"/>
                </a:spcBef>
                <a:buClrTx/>
                <a:buSzTx/>
                <a:buFontTx/>
                <a:buNone/>
              </a:pPr>
              <a:t>3</a:t>
            </a:fld>
            <a:endParaRPr lang="es-CO" altLang="es-CO" sz="1100" smtClean="0"/>
          </a:p>
        </p:txBody>
      </p:sp>
      <p:pic>
        <p:nvPicPr>
          <p:cNvPr id="62467" name="Picture 4" descr="imgOrganigrama decreto 1848 de 20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" y="908050"/>
            <a:ext cx="12192000" cy="5164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43933" y="836613"/>
            <a:ext cx="2015067" cy="576262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s-CO"/>
          </a:p>
        </p:txBody>
      </p:sp>
      <p:sp>
        <p:nvSpPr>
          <p:cNvPr id="10" name="3 Rectángulo"/>
          <p:cNvSpPr/>
          <p:nvPr/>
        </p:nvSpPr>
        <p:spPr>
          <a:xfrm>
            <a:off x="3644901" y="250826"/>
            <a:ext cx="8547100" cy="36933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514350" indent="-514350" algn="r" eaLnBrk="1" fontAlgn="auto" hangingPunct="1">
              <a:lnSpc>
                <a:spcPct val="75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s-ES_tradnl" sz="2400" b="1" dirty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Estructura </a:t>
            </a:r>
            <a:r>
              <a:rPr lang="es-ES_tradnl" sz="24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SFC</a:t>
            </a:r>
            <a:endParaRPr lang="es-ES" sz="2400" b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94165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92C511-1514-48B5-B7AA-C2779D4ED94D}" type="slidenum">
              <a:rPr lang="es-CO" altLang="es-CO" smtClean="0">
                <a:solidFill>
                  <a:prstClr val="black"/>
                </a:solidFill>
              </a:rPr>
              <a:pPr>
                <a:defRPr/>
              </a:pPr>
              <a:t>4</a:t>
            </a:fld>
            <a:endParaRPr lang="es-CO" altLang="es-CO">
              <a:solidFill>
                <a:prstClr val="black"/>
              </a:solidFill>
            </a:endParaRPr>
          </a:p>
        </p:txBody>
      </p:sp>
      <p:sp>
        <p:nvSpPr>
          <p:cNvPr id="5" name="Marcador de contenido 1"/>
          <p:cNvSpPr>
            <a:spLocks noGrp="1"/>
          </p:cNvSpPr>
          <p:nvPr>
            <p:ph idx="1"/>
          </p:nvPr>
        </p:nvSpPr>
        <p:spPr>
          <a:xfrm>
            <a:off x="440634" y="2207090"/>
            <a:ext cx="10894117" cy="2683566"/>
          </a:xfrm>
        </p:spPr>
        <p:txBody>
          <a:bodyPr/>
          <a:lstStyle/>
          <a:p>
            <a:pPr algn="just"/>
            <a:endParaRPr lang="es-CO" sz="2000" b="1" dirty="0" smtClean="0"/>
          </a:p>
          <a:p>
            <a:pPr marL="457200" lvl="1" indent="0" algn="just">
              <a:buNone/>
            </a:pPr>
            <a:endParaRPr lang="es-ES" sz="1800" i="1" dirty="0" smtClean="0"/>
          </a:p>
          <a:p>
            <a:pPr marL="342900" indent="-342900" algn="just">
              <a:buFont typeface="Wingdings" panose="05000000000000000000" pitchFamily="2" charset="2"/>
              <a:buChar char="Ø"/>
            </a:pPr>
            <a:endParaRPr lang="es-ES" sz="2000" dirty="0"/>
          </a:p>
          <a:p>
            <a:pPr marL="457200" lvl="1" indent="0" algn="just">
              <a:buNone/>
            </a:pPr>
            <a:endParaRPr lang="es-ES" sz="1800" i="1" dirty="0"/>
          </a:p>
          <a:p>
            <a:pPr marL="457200" lvl="1" indent="0" algn="just">
              <a:buNone/>
            </a:pPr>
            <a:endParaRPr lang="es-CO" dirty="0"/>
          </a:p>
        </p:txBody>
      </p:sp>
      <p:sp>
        <p:nvSpPr>
          <p:cNvPr id="6" name="9 Rectángulo"/>
          <p:cNvSpPr txBox="1">
            <a:spLocks noGrp="1"/>
          </p:cNvSpPr>
          <p:nvPr>
            <p:ph type="title"/>
          </p:nvPr>
        </p:nvSpPr>
        <p:spPr>
          <a:xfrm>
            <a:off x="4356434" y="90616"/>
            <a:ext cx="7440149" cy="750714"/>
          </a:xfrm>
          <a:prstGeom prst="rect">
            <a:avLst/>
          </a:prstGeom>
        </p:spPr>
        <p:txBody>
          <a:bodyPr vert="horz" lIns="91440" tIns="45720" rIns="91440" bIns="45720" rtlCol="0" anchor="ctr">
            <a:spAutoFit/>
          </a:bodyPr>
          <a:lstStyle>
            <a:lvl1pPr algn="r" rtl="0" eaLnBrk="0" fontAlgn="base" hangingPunct="0">
              <a:spcBef>
                <a:spcPct val="0"/>
              </a:spcBef>
              <a:spcAft>
                <a:spcPct val="0"/>
              </a:spcAft>
              <a:defRPr sz="3200" b="1" kern="120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ea typeface="+mj-ea"/>
                <a:cs typeface="+mj-cs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Arial Narrow" panose="020B0606020202030204" pitchFamily="34" charset="0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Arial Narrow" panose="020B0606020202030204" pitchFamily="34" charset="0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Arial Narrow" panose="020B0606020202030204" pitchFamily="34" charset="0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Arial Narrow" panose="020B0606020202030204" pitchFamily="34" charset="0"/>
              </a:defRPr>
            </a:lvl5pPr>
            <a:lvl6pPr marL="457200" algn="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Arial Narrow" panose="020B0606020202030204" pitchFamily="34" charset="0"/>
              </a:defRPr>
            </a:lvl6pPr>
            <a:lvl7pPr marL="914400" algn="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Arial Narrow" panose="020B0606020202030204" pitchFamily="34" charset="0"/>
              </a:defRPr>
            </a:lvl7pPr>
            <a:lvl8pPr marL="1371600" algn="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Arial Narrow" panose="020B0606020202030204" pitchFamily="34" charset="0"/>
              </a:defRPr>
            </a:lvl8pPr>
            <a:lvl9pPr marL="1828800" algn="r" rtl="0" fontAlgn="base">
              <a:spcBef>
                <a:spcPct val="0"/>
              </a:spcBef>
              <a:spcAft>
                <a:spcPct val="0"/>
              </a:spcAft>
              <a:defRPr sz="3200" b="1">
                <a:solidFill>
                  <a:srgbClr val="990000"/>
                </a:solidFill>
                <a:latin typeface="Arial Narrow" panose="020B0606020202030204" pitchFamily="34" charset="0"/>
              </a:defRPr>
            </a:lvl9pPr>
          </a:lstStyle>
          <a:p>
            <a:pPr>
              <a:lnSpc>
                <a:spcPct val="85000"/>
              </a:lnSpc>
              <a:tabLst>
                <a:tab pos="2424113" algn="l"/>
              </a:tabLst>
              <a:defRPr/>
            </a:pPr>
            <a:r>
              <a:rPr lang="es-CO" sz="2800" dirty="0" smtClean="0">
                <a:cs typeface="Arial" panose="020B0604020202020204" pitchFamily="34" charset="0"/>
              </a:rPr>
              <a:t>FONDOS MUTUOS DE INVERSIÓN  - FMI</a:t>
            </a:r>
            <a:endParaRPr lang="es-ES" sz="2800" dirty="0">
              <a:effectLst>
                <a:outerShdw blurRad="38100" dist="38100" dir="2700000" algn="tl">
                  <a:srgbClr val="C0C0C0"/>
                </a:outerShdw>
              </a:effectLst>
              <a:cs typeface="Arial" charset="0"/>
            </a:endParaRPr>
          </a:p>
        </p:txBody>
      </p:sp>
      <p:sp>
        <p:nvSpPr>
          <p:cNvPr id="7" name="3 CuadroTexto"/>
          <p:cNvSpPr txBox="1">
            <a:spLocks noChangeArrowheads="1"/>
          </p:cNvSpPr>
          <p:nvPr/>
        </p:nvSpPr>
        <p:spPr bwMode="auto">
          <a:xfrm>
            <a:off x="2343755" y="1523697"/>
            <a:ext cx="659566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C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CO" altLang="es-CO" sz="2800" b="1" dirty="0" smtClean="0">
                <a:solidFill>
                  <a:srgbClr val="990000"/>
                </a:solidFill>
              </a:rPr>
              <a:t>OBJETIVO DE SUPERVISIÓN</a:t>
            </a:r>
            <a:endParaRPr lang="es-CO" altLang="es-CO" sz="2800" b="1" dirty="0">
              <a:solidFill>
                <a:srgbClr val="990000"/>
              </a:solidFill>
            </a:endParaRPr>
          </a:p>
        </p:txBody>
      </p:sp>
      <p:sp>
        <p:nvSpPr>
          <p:cNvPr id="3" name="CuadroTexto 2"/>
          <p:cNvSpPr txBox="1"/>
          <p:nvPr/>
        </p:nvSpPr>
        <p:spPr>
          <a:xfrm>
            <a:off x="2163646" y="2777079"/>
            <a:ext cx="744809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sz="2800" dirty="0">
                <a:latin typeface="Arial" panose="020B0604020202020204" pitchFamily="34" charset="0"/>
                <a:cs typeface="Arial" panose="020B0604020202020204" pitchFamily="34" charset="0"/>
              </a:rPr>
              <a:t>Propender por la protección de los </a:t>
            </a:r>
            <a:r>
              <a:rPr lang="es-E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recursos de los afiliados que son canalizados al MPV.</a:t>
            </a:r>
            <a:endParaRPr lang="es-CO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9159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601362" y="1522000"/>
            <a:ext cx="10972800" cy="4785395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b="1" dirty="0" smtClean="0">
                <a:solidFill>
                  <a:schemeClr val="accent2"/>
                </a:solidFill>
              </a:rPr>
              <a:t>NIVEL DE SUPERVISIÓN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ES" b="1" dirty="0">
              <a:solidFill>
                <a:schemeClr val="accent2"/>
              </a:solidFill>
            </a:endParaRPr>
          </a:p>
          <a:p>
            <a:pPr lvl="0"/>
            <a:r>
              <a:rPr lang="es-CO" sz="2000" dirty="0" smtClean="0"/>
              <a:t>Controlados  (#17)    ( </a:t>
            </a:r>
            <a:r>
              <a:rPr lang="es-CO" sz="2000" dirty="0"/>
              <a:t>activos &lt; 4000 SMMLV</a:t>
            </a:r>
            <a:r>
              <a:rPr lang="es-CO" sz="2000" dirty="0" smtClean="0"/>
              <a:t>) </a:t>
            </a:r>
            <a:endParaRPr lang="es-CO" sz="2000" dirty="0"/>
          </a:p>
          <a:p>
            <a:r>
              <a:rPr lang="es-CO" sz="2000" dirty="0" smtClean="0"/>
              <a:t>Vigilados       (#38)    </a:t>
            </a:r>
            <a:r>
              <a:rPr lang="es-CO" sz="2000" dirty="0"/>
              <a:t>(activos &gt; 4000 SMMLV</a:t>
            </a:r>
            <a:r>
              <a:rPr lang="es-CO" sz="2000" dirty="0" smtClean="0"/>
              <a:t>)</a:t>
            </a:r>
          </a:p>
          <a:p>
            <a:endParaRPr lang="es-ES" b="1" dirty="0" smtClean="0">
              <a:solidFill>
                <a:schemeClr val="accent2"/>
              </a:solidFill>
            </a:endParaRPr>
          </a:p>
          <a:p>
            <a:pPr algn="ctr"/>
            <a:endParaRPr lang="es-ES" i="1" dirty="0" smtClean="0"/>
          </a:p>
          <a:p>
            <a:pPr algn="ctr"/>
            <a:r>
              <a:rPr lang="es-ES" i="1" dirty="0" smtClean="0"/>
              <a:t>a 31-dic-2016: 4000 SMMLV : </a:t>
            </a:r>
            <a:r>
              <a:rPr lang="es-ES" i="1" dirty="0" smtClean="0">
                <a:solidFill>
                  <a:srgbClr val="C00000"/>
                </a:solidFill>
              </a:rPr>
              <a:t>$2.757.816.000</a:t>
            </a:r>
            <a:endParaRPr lang="es-ES" i="1" dirty="0">
              <a:solidFill>
                <a:srgbClr val="C00000"/>
              </a:solidFill>
            </a:endParaRPr>
          </a:p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92C511-1514-48B5-B7AA-C2779D4ED94D}" type="slidenum">
              <a:rPr lang="es-CO" altLang="es-CO" smtClean="0">
                <a:solidFill>
                  <a:prstClr val="black"/>
                </a:solidFill>
              </a:rPr>
              <a:pPr>
                <a:defRPr/>
              </a:pPr>
              <a:t>5</a:t>
            </a:fld>
            <a:endParaRPr lang="es-CO" altLang="es-CO">
              <a:solidFill>
                <a:prstClr val="black"/>
              </a:solidFill>
            </a:endParaRPr>
          </a:p>
        </p:txBody>
      </p:sp>
      <p:sp>
        <p:nvSpPr>
          <p:cNvPr id="5" name="9 Rectángulo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lnSpc>
                <a:spcPct val="85000"/>
              </a:lnSpc>
              <a:tabLst>
                <a:tab pos="2424113" algn="l"/>
              </a:tabLst>
              <a:defRPr/>
            </a:pPr>
            <a:r>
              <a:rPr lang="es-CO" sz="28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anose="020B0604020202020204" pitchFamily="34" charset="0"/>
              </a:rPr>
              <a:t>FONDOS MUTUOS DE INVERSIÓN  - FMI</a:t>
            </a:r>
            <a:endParaRPr lang="es-ES" sz="2800" b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8650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b="1" dirty="0">
                <a:solidFill>
                  <a:schemeClr val="accent2"/>
                </a:solidFill>
              </a:rPr>
              <a:t>Facultades de </a:t>
            </a:r>
            <a:r>
              <a:rPr lang="es-ES" b="1" dirty="0" smtClean="0">
                <a:solidFill>
                  <a:schemeClr val="accent2"/>
                </a:solidFill>
              </a:rPr>
              <a:t>supervisión</a:t>
            </a:r>
          </a:p>
          <a:p>
            <a:endParaRPr lang="es-ES" b="1" dirty="0" smtClean="0">
              <a:solidFill>
                <a:schemeClr val="accent2"/>
              </a:solidFill>
            </a:endParaRPr>
          </a:p>
          <a:p>
            <a:pPr marL="342900" indent="-342900" algn="just">
              <a:buClrTx/>
              <a:buSzTx/>
              <a:buFont typeface="Arial" panose="020B0604020202020204" pitchFamily="34" charset="0"/>
              <a:buChar char="•"/>
            </a:pPr>
            <a:r>
              <a:rPr lang="es-CO" sz="2000" dirty="0"/>
              <a:t>Autorizar: constitución, disolución y liquidación</a:t>
            </a:r>
            <a:r>
              <a:rPr lang="es-CO" sz="2000" dirty="0" smtClean="0"/>
              <a:t>.</a:t>
            </a:r>
          </a:p>
          <a:p>
            <a:pPr marL="342900" indent="-342900" algn="just">
              <a:buClrTx/>
              <a:buSzTx/>
              <a:buFont typeface="Arial" panose="020B0604020202020204" pitchFamily="34" charset="0"/>
              <a:buChar char="•"/>
            </a:pPr>
            <a:r>
              <a:rPr lang="es-CO" sz="2000" dirty="0"/>
              <a:t>Evaluar las solicitudes de posesión: revisores fiscales, representantes legales y miembros de junta directiva. </a:t>
            </a:r>
          </a:p>
          <a:p>
            <a:pPr marL="342900" lvl="0" indent="-342900" algn="just">
              <a:buClrTx/>
              <a:buSzTx/>
              <a:buFont typeface="Arial" panose="020B0604020202020204" pitchFamily="34" charset="0"/>
              <a:buChar char="•"/>
            </a:pPr>
            <a:r>
              <a:rPr lang="es-ES" sz="2000" dirty="0">
                <a:solidFill>
                  <a:prstClr val="black"/>
                </a:solidFill>
              </a:rPr>
              <a:t>Revisar reformas estatutarias y disponer las modificaciones que resulten pertinentes.</a:t>
            </a:r>
            <a:endParaRPr lang="es-CO" sz="2000" dirty="0">
              <a:solidFill>
                <a:prstClr val="black"/>
              </a:solidFill>
            </a:endParaRPr>
          </a:p>
          <a:p>
            <a:pPr marL="342900" indent="-342900" algn="just">
              <a:buClrTx/>
              <a:buSzTx/>
              <a:buFont typeface="Arial" panose="020B0604020202020204" pitchFamily="34" charset="0"/>
              <a:buChar char="•"/>
            </a:pPr>
            <a:r>
              <a:rPr lang="es-CO" sz="2000" dirty="0"/>
              <a:t>Revisar convocatoria y acta de la asamblea general de afiliados.</a:t>
            </a:r>
            <a:endParaRPr lang="es-ES" sz="2000" b="1" dirty="0" smtClean="0">
              <a:solidFill>
                <a:schemeClr val="accent2"/>
              </a:solidFill>
            </a:endParaRPr>
          </a:p>
          <a:p>
            <a:pPr marL="342900" indent="-342900" algn="just">
              <a:buClrTx/>
              <a:buSzTx/>
              <a:buFont typeface="Arial" panose="020B0604020202020204" pitchFamily="34" charset="0"/>
              <a:buChar char="•"/>
            </a:pPr>
            <a:r>
              <a:rPr lang="es-CO" sz="2000" dirty="0" smtClean="0"/>
              <a:t>Analizar </a:t>
            </a:r>
            <a:r>
              <a:rPr lang="es-CO" sz="2000" dirty="0"/>
              <a:t>estados financieros, portafolio de inversiones</a:t>
            </a:r>
            <a:r>
              <a:rPr lang="es-CO" sz="2000" dirty="0" smtClean="0"/>
              <a:t>, valor de unidad. </a:t>
            </a:r>
          </a:p>
          <a:p>
            <a:pPr marL="342900" indent="-342900" algn="just">
              <a:buClrTx/>
              <a:buSzTx/>
              <a:buFont typeface="Arial" panose="020B0604020202020204" pitchFamily="34" charset="0"/>
              <a:buChar char="•"/>
            </a:pPr>
            <a:r>
              <a:rPr lang="es-CO" sz="2000" dirty="0" smtClean="0"/>
              <a:t>Autorizar </a:t>
            </a:r>
            <a:r>
              <a:rPr lang="es-CO" sz="2000" dirty="0"/>
              <a:t>distribución de rendimientos.</a:t>
            </a:r>
          </a:p>
          <a:p>
            <a:pPr marL="342900" indent="-342900" algn="just">
              <a:buClrTx/>
              <a:buSzTx/>
              <a:buFont typeface="Arial" panose="020B0604020202020204" pitchFamily="34" charset="0"/>
              <a:buChar char="•"/>
            </a:pPr>
            <a:r>
              <a:rPr lang="es-ES" sz="2000" dirty="0" smtClean="0"/>
              <a:t>Ordenar </a:t>
            </a:r>
            <a:r>
              <a:rPr lang="es-ES" sz="2000" dirty="0"/>
              <a:t>y dirigir la práctica de </a:t>
            </a:r>
            <a:r>
              <a:rPr lang="es-ES" sz="2000" dirty="0" smtClean="0"/>
              <a:t>visitas.</a:t>
            </a:r>
          </a:p>
          <a:p>
            <a:pPr marL="342900" indent="-342900" algn="just">
              <a:buClrTx/>
              <a:buSzTx/>
              <a:buFont typeface="Arial" panose="020B0604020202020204" pitchFamily="34" charset="0"/>
              <a:buChar char="•"/>
            </a:pPr>
            <a:r>
              <a:rPr lang="es-ES" sz="2000" dirty="0" smtClean="0"/>
              <a:t>Facultad de Investigación y Sanción.</a:t>
            </a:r>
          </a:p>
          <a:p>
            <a:endParaRPr lang="es-CO" dirty="0" smtClean="0"/>
          </a:p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92C511-1514-48B5-B7AA-C2779D4ED94D}" type="slidenum">
              <a:rPr lang="es-CO" altLang="es-CO" smtClean="0">
                <a:solidFill>
                  <a:prstClr val="black"/>
                </a:solidFill>
              </a:rPr>
              <a:pPr>
                <a:defRPr/>
              </a:pPr>
              <a:t>6</a:t>
            </a:fld>
            <a:endParaRPr lang="es-CO" altLang="es-CO">
              <a:solidFill>
                <a:prstClr val="black"/>
              </a:solidFill>
            </a:endParaRPr>
          </a:p>
        </p:txBody>
      </p:sp>
      <p:sp>
        <p:nvSpPr>
          <p:cNvPr id="5" name="9 Rectángulo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lnSpc>
                <a:spcPct val="85000"/>
              </a:lnSpc>
              <a:tabLst>
                <a:tab pos="2424113" algn="l"/>
              </a:tabLst>
              <a:defRPr/>
            </a:pPr>
            <a:r>
              <a:rPr lang="es-CO" sz="28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anose="020B0604020202020204" pitchFamily="34" charset="0"/>
              </a:rPr>
              <a:t>FONDOS MUTUOS DE INVERSIÓN  - FMI</a:t>
            </a:r>
            <a:endParaRPr lang="es-ES" sz="2800" b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2724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contenido 1"/>
          <p:cNvSpPr>
            <a:spLocks noGrp="1"/>
          </p:cNvSpPr>
          <p:nvPr>
            <p:ph idx="1"/>
          </p:nvPr>
        </p:nvSpPr>
        <p:spPr>
          <a:xfrm>
            <a:off x="782595" y="1654898"/>
            <a:ext cx="5280454" cy="3679525"/>
          </a:xfrm>
        </p:spPr>
        <p:txBody>
          <a:bodyPr/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es-ES" b="1" dirty="0" smtClean="0">
                <a:solidFill>
                  <a:schemeClr val="accent2"/>
                </a:solidFill>
              </a:rPr>
              <a:t>Medidas de Supervisión</a:t>
            </a:r>
          </a:p>
          <a:p>
            <a:endParaRPr lang="es-CO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dirty="0" smtClean="0"/>
              <a:t>Inspecciones </a:t>
            </a:r>
            <a:r>
              <a:rPr lang="es-CO" i="1" dirty="0"/>
              <a:t>I</a:t>
            </a:r>
            <a:r>
              <a:rPr lang="es-CO" i="1" dirty="0" smtClean="0"/>
              <a:t>n situ</a:t>
            </a:r>
            <a:r>
              <a:rPr lang="es-CO" dirty="0" smtClean="0"/>
              <a:t> – </a:t>
            </a:r>
            <a:r>
              <a:rPr lang="es-CO" i="1" dirty="0" smtClean="0"/>
              <a:t>Extra situ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dirty="0" smtClean="0"/>
              <a:t>Requerimientos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dirty="0" smtClean="0"/>
              <a:t>Ordenes Administrativas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CO" dirty="0" smtClean="0"/>
              <a:t>Actuaciones Administrativas Sancionatorias</a:t>
            </a:r>
          </a:p>
          <a:p>
            <a:endParaRPr lang="es-CO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92C511-1514-48B5-B7AA-C2779D4ED94D}" type="slidenum">
              <a:rPr lang="es-CO" altLang="es-CO" smtClean="0">
                <a:solidFill>
                  <a:prstClr val="black"/>
                </a:solidFill>
              </a:rPr>
              <a:pPr>
                <a:defRPr/>
              </a:pPr>
              <a:t>7</a:t>
            </a:fld>
            <a:endParaRPr lang="es-CO" altLang="es-CO">
              <a:solidFill>
                <a:prstClr val="black"/>
              </a:solidFill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58249" y="2111331"/>
            <a:ext cx="4341341" cy="3223092"/>
          </a:xfrm>
          <a:prstGeom prst="rect">
            <a:avLst/>
          </a:prstGeom>
        </p:spPr>
      </p:pic>
      <p:sp>
        <p:nvSpPr>
          <p:cNvPr id="6" name="9 Rectángulo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lnSpc>
                <a:spcPct val="85000"/>
              </a:lnSpc>
              <a:tabLst>
                <a:tab pos="2424113" algn="l"/>
              </a:tabLst>
              <a:defRPr/>
            </a:pPr>
            <a:r>
              <a:rPr lang="es-CO" sz="28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anose="020B0604020202020204" pitchFamily="34" charset="0"/>
              </a:rPr>
              <a:t>FONDOS MUTUOS DE INVERSIÓN  - FMI</a:t>
            </a:r>
            <a:endParaRPr lang="es-ES" sz="2800" b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11953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92C511-1514-48B5-B7AA-C2779D4ED94D}" type="slidenum">
              <a:rPr lang="es-CO" altLang="es-CO" smtClean="0">
                <a:solidFill>
                  <a:prstClr val="black"/>
                </a:solidFill>
              </a:rPr>
              <a:pPr>
                <a:defRPr/>
              </a:pPr>
              <a:t>8</a:t>
            </a:fld>
            <a:endParaRPr lang="es-CO" altLang="es-CO">
              <a:solidFill>
                <a:prstClr val="black"/>
              </a:solidFill>
            </a:endParaRPr>
          </a:p>
        </p:txBody>
      </p:sp>
      <p:sp>
        <p:nvSpPr>
          <p:cNvPr id="6" name="3 CuadroTexto"/>
          <p:cNvSpPr txBox="1">
            <a:spLocks noChangeArrowheads="1"/>
          </p:cNvSpPr>
          <p:nvPr/>
        </p:nvSpPr>
        <p:spPr bwMode="auto">
          <a:xfrm>
            <a:off x="695989" y="1762716"/>
            <a:ext cx="811172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C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Aft>
                <a:spcPts val="0"/>
              </a:spcAft>
            </a:pPr>
            <a:r>
              <a:rPr lang="es-CO" altLang="es-CO" sz="2000" b="1" dirty="0" smtClean="0">
                <a:solidFill>
                  <a:srgbClr val="990000"/>
                </a:solidFill>
              </a:rPr>
              <a:t>DEBERES Y OBLIGACIONES DEL FONDO Y SUS ÓRGANOS DE ADMINISTRACIÓN</a:t>
            </a:r>
            <a:endParaRPr lang="es-CO" sz="2000" dirty="0">
              <a:ea typeface="Calibri" panose="020F0502020204030204" pitchFamily="34" charset="0"/>
            </a:endParaRPr>
          </a:p>
        </p:txBody>
      </p:sp>
      <p:sp>
        <p:nvSpPr>
          <p:cNvPr id="8" name="9 Rectángulo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lnSpc>
                <a:spcPct val="85000"/>
              </a:lnSpc>
              <a:tabLst>
                <a:tab pos="2424113" algn="l"/>
              </a:tabLst>
              <a:defRPr/>
            </a:pPr>
            <a:r>
              <a:rPr lang="es-CO" sz="28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anose="020B0604020202020204" pitchFamily="34" charset="0"/>
              </a:rPr>
              <a:t>FONDOS MUTUOS DE INVERSIÓN  - FMI</a:t>
            </a:r>
            <a:endParaRPr lang="es-ES" sz="2800" b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  <a:cs typeface="Arial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914400" y="2905954"/>
            <a:ext cx="10420351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T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ransmitir 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la información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financiera.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Remitir 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a la SFC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la Certificación mensual de Revisor Fiscal, Dictamen.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Solicitar la autorización de la distribución de rendimientos.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Dar cumplimiento al régimen 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de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inversiones.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Mantener actualizada e informada 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a la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SFC de los 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datos generales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del FMI e IR. </a:t>
            </a: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Sujeción a las normas expedidas por </a:t>
            </a: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SFC. 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Suministrar la información requerida por la SFC.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40921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92C511-1514-48B5-B7AA-C2779D4ED94D}" type="slidenum">
              <a:rPr lang="es-CO" altLang="es-CO" smtClean="0">
                <a:solidFill>
                  <a:prstClr val="black"/>
                </a:solidFill>
              </a:rPr>
              <a:pPr>
                <a:defRPr/>
              </a:pPr>
              <a:t>9</a:t>
            </a:fld>
            <a:endParaRPr lang="es-CO" altLang="es-CO">
              <a:solidFill>
                <a:prstClr val="black"/>
              </a:solidFill>
            </a:endParaRPr>
          </a:p>
        </p:txBody>
      </p:sp>
      <p:sp>
        <p:nvSpPr>
          <p:cNvPr id="5" name="Rectángulo 4"/>
          <p:cNvSpPr/>
          <p:nvPr/>
        </p:nvSpPr>
        <p:spPr>
          <a:xfrm>
            <a:off x="804735" y="2562986"/>
            <a:ext cx="9525514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 smtClean="0"/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Informar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a la SFC todas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las reformas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estatutarias, así como solemnizarlas.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Tramitar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las posesiones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de miembros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de junta directiva, representantes legales y revisores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fiscales.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Remitir las Actas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de la Asamblea General de Afiliados.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ü"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Atender </a:t>
            </a: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las visitas decretadas y ordenadas por la </a:t>
            </a: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SFC. </a:t>
            </a:r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/>
          </a:p>
        </p:txBody>
      </p:sp>
      <p:sp>
        <p:nvSpPr>
          <p:cNvPr id="7" name="9 Rectángulo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lnSpc>
                <a:spcPct val="85000"/>
              </a:lnSpc>
              <a:tabLst>
                <a:tab pos="2424113" algn="l"/>
              </a:tabLst>
              <a:defRPr/>
            </a:pPr>
            <a:r>
              <a:rPr lang="es-CO" sz="28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anose="020B0604020202020204" pitchFamily="34" charset="0"/>
              </a:rPr>
              <a:t>FONDOS MUTUOS DE INVERSIÓN  - FMI</a:t>
            </a:r>
            <a:endParaRPr lang="es-ES" sz="2800" b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  <a:cs typeface="Arial" charset="0"/>
            </a:endParaRPr>
          </a:p>
        </p:txBody>
      </p:sp>
      <p:sp>
        <p:nvSpPr>
          <p:cNvPr id="8" name="3 CuadroTexto"/>
          <p:cNvSpPr txBox="1">
            <a:spLocks noChangeArrowheads="1"/>
          </p:cNvSpPr>
          <p:nvPr/>
        </p:nvSpPr>
        <p:spPr bwMode="auto">
          <a:xfrm>
            <a:off x="695989" y="1762716"/>
            <a:ext cx="811172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C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Aft>
                <a:spcPts val="0"/>
              </a:spcAft>
            </a:pPr>
            <a:r>
              <a:rPr lang="es-CO" altLang="es-CO" sz="2000" b="1" dirty="0" smtClean="0">
                <a:solidFill>
                  <a:srgbClr val="990000"/>
                </a:solidFill>
              </a:rPr>
              <a:t>DEBERES Y OBLIGACIONES DEL FONDO Y SUS ÓRGANOS DE ADMINISTRACIÓN</a:t>
            </a:r>
            <a:endParaRPr lang="es-CO" sz="2000" dirty="0"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7086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92C511-1514-48B5-B7AA-C2779D4ED94D}" type="slidenum">
              <a:rPr lang="es-CO" altLang="es-CO" smtClean="0">
                <a:solidFill>
                  <a:prstClr val="black"/>
                </a:solidFill>
              </a:rPr>
              <a:pPr>
                <a:defRPr/>
              </a:pPr>
              <a:t>10</a:t>
            </a:fld>
            <a:endParaRPr lang="es-CO" altLang="es-CO">
              <a:solidFill>
                <a:prstClr val="black"/>
              </a:solidFill>
            </a:endParaRPr>
          </a:p>
        </p:txBody>
      </p:sp>
      <p:sp>
        <p:nvSpPr>
          <p:cNvPr id="6" name="Título 2"/>
          <p:cNvSpPr>
            <a:spLocks noGrp="1"/>
          </p:cNvSpPr>
          <p:nvPr>
            <p:ph type="title"/>
          </p:nvPr>
        </p:nvSpPr>
        <p:spPr>
          <a:xfrm>
            <a:off x="4751851" y="55179"/>
            <a:ext cx="7440149" cy="750714"/>
          </a:xfrm>
        </p:spPr>
        <p:txBody>
          <a:bodyPr>
            <a:noAutofit/>
          </a:bodyPr>
          <a:lstStyle/>
          <a:p>
            <a:r>
              <a:rPr lang="es-CO" sz="2800" dirty="0"/>
              <a:t>FONDOS MUTUOS DE </a:t>
            </a:r>
            <a:r>
              <a:rPr lang="es-CO" sz="2800" dirty="0" smtClean="0"/>
              <a:t>INVERSIÓN</a:t>
            </a:r>
            <a:br>
              <a:rPr lang="es-CO" sz="2800" dirty="0" smtClean="0"/>
            </a:br>
            <a:r>
              <a:rPr lang="es-CO" sz="2800" dirty="0" smtClean="0"/>
              <a:t>GENERALIDADES </a:t>
            </a:r>
            <a:endParaRPr lang="es-CO" sz="2800" dirty="0"/>
          </a:p>
        </p:txBody>
      </p:sp>
      <p:sp>
        <p:nvSpPr>
          <p:cNvPr id="7" name="3 CuadroTexto"/>
          <p:cNvSpPr txBox="1">
            <a:spLocks noChangeArrowheads="1"/>
          </p:cNvSpPr>
          <p:nvPr/>
        </p:nvSpPr>
        <p:spPr bwMode="auto">
          <a:xfrm>
            <a:off x="-374743" y="1496836"/>
            <a:ext cx="858931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C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/>
            <a:r>
              <a:rPr lang="es-CO" b="1" dirty="0" smtClean="0">
                <a:solidFill>
                  <a:srgbClr val="990000"/>
                </a:solidFill>
              </a:rPr>
              <a:t>GENERALIDADES RESPECTO DE LOS TRAMITES ANTE LA SFC</a:t>
            </a:r>
            <a:endParaRPr lang="es-CO" altLang="es-CO" sz="1800" b="1" dirty="0">
              <a:solidFill>
                <a:srgbClr val="990000"/>
              </a:solidFill>
            </a:endParaRPr>
          </a:p>
        </p:txBody>
      </p:sp>
      <p:sp>
        <p:nvSpPr>
          <p:cNvPr id="8" name="3 CuadroTexto"/>
          <p:cNvSpPr txBox="1">
            <a:spLocks noChangeArrowheads="1"/>
          </p:cNvSpPr>
          <p:nvPr/>
        </p:nvSpPr>
        <p:spPr bwMode="auto">
          <a:xfrm>
            <a:off x="1275868" y="2128407"/>
            <a:ext cx="5448412" cy="34163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C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Cumplimiento del plazo para la remisión de la certificación.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Información duplicada, utilizar un sólo tipo de trámite para la transmisión.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Comunicaciones sin adjuntos.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Certificación mensual junto con Dictamen y proyecto de distribución de rendimientos.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Tiempos de respuesta a requerimientos SFC.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 smtClean="0"/>
              <a:t>Respuesta a requerimientos bajo el radicado inicial y solicitudes de alcance.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altLang="es-CO" sz="1800" dirty="0" smtClean="0"/>
              <a:t>Destinatario de comunicaciones.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altLang="es-CO" dirty="0" smtClean="0"/>
              <a:t>Requisitos legales e instructivo del trámite.</a:t>
            </a:r>
            <a:endParaRPr lang="es-CO" altLang="es-CO" sz="1800" dirty="0"/>
          </a:p>
        </p:txBody>
      </p:sp>
      <p:pic>
        <p:nvPicPr>
          <p:cNvPr id="9" name="1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2741" y="2341633"/>
            <a:ext cx="2689432" cy="26299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1400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FONDOS MUTUOS DE INVERSIÓN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92C511-1514-48B5-B7AA-C2779D4ED94D}" type="slidenum">
              <a:rPr lang="es-CO" altLang="es-CO" smtClean="0">
                <a:solidFill>
                  <a:prstClr val="black"/>
                </a:solidFill>
              </a:rPr>
              <a:pPr>
                <a:defRPr/>
              </a:pPr>
              <a:t>11</a:t>
            </a:fld>
            <a:endParaRPr lang="es-CO" altLang="es-CO">
              <a:solidFill>
                <a:prstClr val="black"/>
              </a:solidFill>
            </a:endParaRPr>
          </a:p>
        </p:txBody>
      </p:sp>
      <p:sp>
        <p:nvSpPr>
          <p:cNvPr id="7" name="3 CuadroTexto"/>
          <p:cNvSpPr txBox="1">
            <a:spLocks noChangeArrowheads="1"/>
          </p:cNvSpPr>
          <p:nvPr/>
        </p:nvSpPr>
        <p:spPr bwMode="auto">
          <a:xfrm>
            <a:off x="117952" y="910127"/>
            <a:ext cx="41422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C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CO" altLang="es-CO" b="1" dirty="0" smtClean="0">
                <a:solidFill>
                  <a:srgbClr val="990000"/>
                </a:solidFill>
              </a:rPr>
              <a:t>TIPO DE TRÁMITES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s-CO" altLang="es-CO" sz="1800" b="1" dirty="0">
              <a:solidFill>
                <a:srgbClr val="990000"/>
              </a:solidFill>
            </a:endParaRPr>
          </a:p>
        </p:txBody>
      </p:sp>
      <p:graphicFrame>
        <p:nvGraphicFramePr>
          <p:cNvPr id="5" name="Tab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6630950"/>
              </p:ext>
            </p:extLst>
          </p:nvPr>
        </p:nvGraphicFramePr>
        <p:xfrm>
          <a:off x="1927654" y="1556458"/>
          <a:ext cx="8377881" cy="4631399"/>
        </p:xfrm>
        <a:graphic>
          <a:graphicData uri="http://schemas.openxmlformats.org/drawingml/2006/table">
            <a:tbl>
              <a:tblPr/>
              <a:tblGrid>
                <a:gridCol w="3892554"/>
                <a:gridCol w="1442417"/>
                <a:gridCol w="1640010"/>
                <a:gridCol w="1402900"/>
              </a:tblGrid>
              <a:tr h="379244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Periodicidad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Trámite y/o Canal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0998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Convocatoria a Asamblea </a:t>
                      </a:r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General de </a:t>
                      </a: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Afiliados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Representante Legal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Anual</a:t>
                      </a:r>
                      <a:b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Esporádica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</a:t>
                      </a:r>
                      <a:b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b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Asambleas - Actas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627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Acta de Asamblea </a:t>
                      </a:r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General de </a:t>
                      </a: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Afiliados</a:t>
                      </a: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Representante Legal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Anual</a:t>
                      </a:r>
                      <a:b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Esporádica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</a:t>
                      </a:r>
                      <a:b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</a:t>
                      </a:r>
                      <a:b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Asambleas - Actas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9497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Disolución </a:t>
                      </a: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</a:t>
                      </a:r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liquidación voluntaria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Representante Legal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Esporádica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Autorización</a:t>
                      </a:r>
                      <a:b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368</a:t>
                      </a:r>
                      <a:b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Disolución </a:t>
                      </a: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y </a:t>
                      </a:r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liquidación voluntaria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5401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Certificación de información </a:t>
                      </a:r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financiera y</a:t>
                      </a:r>
                      <a:r>
                        <a:rPr lang="es-CO" sz="1200" b="0" i="0" u="none" strike="noStrike" baseline="0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Dictamen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88" marR="7288" marT="728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Revisor </a:t>
                      </a:r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Fiscal Representante Legal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Mensual</a:t>
                      </a: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</a:t>
                      </a:r>
                      <a:b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362/30</a:t>
                      </a: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/>
                      </a:r>
                      <a:b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Revisoría </a:t>
                      </a:r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Fiscal/Estados Financieros Intermedios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288" marR="7288" marT="7288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465376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CO" dirty="0"/>
              <a:t>FONDOS MUTUOS DE INVERSIÓN </a:t>
            </a: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92C511-1514-48B5-B7AA-C2779D4ED94D}" type="slidenum">
              <a:rPr lang="es-CO" altLang="es-CO" smtClean="0">
                <a:solidFill>
                  <a:prstClr val="black"/>
                </a:solidFill>
              </a:rPr>
              <a:pPr>
                <a:defRPr/>
              </a:pPr>
              <a:t>12</a:t>
            </a:fld>
            <a:endParaRPr lang="es-CO" altLang="es-CO">
              <a:solidFill>
                <a:prstClr val="black"/>
              </a:solidFill>
            </a:endParaRPr>
          </a:p>
        </p:txBody>
      </p:sp>
      <p:sp>
        <p:nvSpPr>
          <p:cNvPr id="7" name="3 CuadroTexto"/>
          <p:cNvSpPr txBox="1">
            <a:spLocks noChangeArrowheads="1"/>
          </p:cNvSpPr>
          <p:nvPr/>
        </p:nvSpPr>
        <p:spPr bwMode="auto">
          <a:xfrm>
            <a:off x="117952" y="910127"/>
            <a:ext cx="414225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C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CO" altLang="es-CO" b="1" dirty="0" smtClean="0">
                <a:solidFill>
                  <a:srgbClr val="990000"/>
                </a:solidFill>
              </a:rPr>
              <a:t>TIPO DE TRÁMITES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s-CO" altLang="es-CO" sz="1800" b="1" dirty="0">
              <a:solidFill>
                <a:srgbClr val="990000"/>
              </a:solidFill>
            </a:endParaRPr>
          </a:p>
        </p:txBody>
      </p:sp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061511"/>
              </p:ext>
            </p:extLst>
          </p:nvPr>
        </p:nvGraphicFramePr>
        <p:xfrm>
          <a:off x="1479373" y="1555965"/>
          <a:ext cx="8867351" cy="2894846"/>
        </p:xfrm>
        <a:graphic>
          <a:graphicData uri="http://schemas.openxmlformats.org/drawingml/2006/table">
            <a:tbl>
              <a:tblPr/>
              <a:tblGrid>
                <a:gridCol w="2869428"/>
                <a:gridCol w="1835016"/>
                <a:gridCol w="1812267"/>
                <a:gridCol w="2350640"/>
              </a:tblGrid>
              <a:tr h="454746"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Información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Responsable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Periodicidad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1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Trámite y/o Canal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730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Reformas estatutarias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Representante Legal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Esporádica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Seguimiento</a:t>
                      </a:r>
                      <a:b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189</a:t>
                      </a:r>
                      <a:b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Reformas Estatutarias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87309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Certificación de Activos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Representante Legal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Anual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773</a:t>
                      </a:r>
                      <a:b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</a:br>
                      <a:r>
                        <a:rPr lang="es-CO" sz="12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Correspondencia Informativa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5482">
                <a:tc>
                  <a:txBody>
                    <a:bodyPr/>
                    <a:lstStyle/>
                    <a:p>
                      <a:pPr algn="l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Posesiones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Representante Legal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Esporádica</a:t>
                      </a:r>
                      <a:endParaRPr lang="es-CO" sz="12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CO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Aplicativo de posesiones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6075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92C511-1514-48B5-B7AA-C2779D4ED94D}" type="slidenum">
              <a:rPr lang="es-CO" altLang="es-CO" smtClean="0">
                <a:solidFill>
                  <a:prstClr val="black"/>
                </a:solidFill>
              </a:rPr>
              <a:pPr>
                <a:defRPr/>
              </a:pPr>
              <a:t>13</a:t>
            </a:fld>
            <a:endParaRPr lang="es-CO" altLang="es-CO">
              <a:solidFill>
                <a:prstClr val="black"/>
              </a:solidFill>
            </a:endParaRPr>
          </a:p>
        </p:txBody>
      </p:sp>
      <p:sp>
        <p:nvSpPr>
          <p:cNvPr id="5" name="3 CuadroTexto"/>
          <p:cNvSpPr txBox="1">
            <a:spLocks noChangeArrowheads="1"/>
          </p:cNvSpPr>
          <p:nvPr/>
        </p:nvSpPr>
        <p:spPr bwMode="auto">
          <a:xfrm>
            <a:off x="421783" y="1740491"/>
            <a:ext cx="4858671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C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lvl="0">
              <a:spcAft>
                <a:spcPts val="0"/>
              </a:spcAft>
            </a:pPr>
            <a:r>
              <a:rPr lang="es-CO" sz="2000" b="1" dirty="0" smtClean="0">
                <a:solidFill>
                  <a:srgbClr val="990000"/>
                </a:solidFill>
              </a:rPr>
              <a:t>TRANSMISIÓN </a:t>
            </a:r>
            <a:r>
              <a:rPr lang="es-CO" sz="2000" b="1" dirty="0">
                <a:solidFill>
                  <a:srgbClr val="990000"/>
                </a:solidFill>
              </a:rPr>
              <a:t>DE </a:t>
            </a:r>
            <a:r>
              <a:rPr lang="es-CO" sz="2000" b="1" dirty="0" smtClean="0">
                <a:solidFill>
                  <a:srgbClr val="990000"/>
                </a:solidFill>
              </a:rPr>
              <a:t>INFORMACIÓN PERIÓDICA</a:t>
            </a:r>
            <a:endParaRPr lang="es-CO" sz="2000" b="1" dirty="0">
              <a:solidFill>
                <a:schemeClr val="accent3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ítulo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s-CO" sz="2800" dirty="0"/>
              <a:t>FONDOS MUTUOS DE </a:t>
            </a:r>
            <a:r>
              <a:rPr lang="es-CO" sz="2800" dirty="0" smtClean="0"/>
              <a:t>INVERSIÓN -</a:t>
            </a:r>
            <a:br>
              <a:rPr lang="es-CO" sz="2800" dirty="0" smtClean="0"/>
            </a:br>
            <a:r>
              <a:rPr lang="es-CO" sz="2800" dirty="0" smtClean="0"/>
              <a:t>TRANSMISIONES  </a:t>
            </a:r>
            <a:endParaRPr lang="es-CO" sz="2800" dirty="0"/>
          </a:p>
        </p:txBody>
      </p:sp>
      <p:sp>
        <p:nvSpPr>
          <p:cNvPr id="2" name="CuadroTexto 1"/>
          <p:cNvSpPr txBox="1"/>
          <p:nvPr/>
        </p:nvSpPr>
        <p:spPr>
          <a:xfrm>
            <a:off x="930876" y="3023287"/>
            <a:ext cx="737286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Estados Financieros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Formato 526 – Rentabilidad del FMI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Taxonomía XBRL y PDF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 smtClean="0">
                <a:latin typeface="Arial" panose="020B0604020202020204" pitchFamily="34" charset="0"/>
                <a:cs typeface="Arial" panose="020B0604020202020204" pitchFamily="34" charset="0"/>
              </a:rPr>
              <a:t>Formato 351 – Portafolio del  FMI</a:t>
            </a:r>
          </a:p>
          <a:p>
            <a:endParaRPr lang="es-CO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53453" y="2728140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850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92C511-1514-48B5-B7AA-C2779D4ED94D}" type="slidenum">
              <a:rPr lang="es-CO" altLang="es-CO" smtClean="0">
                <a:solidFill>
                  <a:prstClr val="black"/>
                </a:solidFill>
              </a:rPr>
              <a:pPr>
                <a:defRPr/>
              </a:pPr>
              <a:t>14</a:t>
            </a:fld>
            <a:endParaRPr lang="es-CO" altLang="es-CO">
              <a:solidFill>
                <a:prstClr val="black"/>
              </a:solidFill>
            </a:endParaRPr>
          </a:p>
        </p:txBody>
      </p:sp>
      <p:sp>
        <p:nvSpPr>
          <p:cNvPr id="5" name="9 Rectángulo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lnSpc>
                <a:spcPct val="85000"/>
              </a:lnSpc>
              <a:tabLst>
                <a:tab pos="2424113" algn="l"/>
              </a:tabLst>
              <a:defRPr/>
            </a:pPr>
            <a:r>
              <a:rPr lang="es-CO" sz="28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anose="020B0604020202020204" pitchFamily="34" charset="0"/>
              </a:rPr>
              <a:t>FONDOS MUTUOS DE INVERSIÓN  - FMI</a:t>
            </a:r>
            <a:endParaRPr lang="es-ES" sz="2800" b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  <a:cs typeface="Arial" charset="0"/>
            </a:endParaRPr>
          </a:p>
        </p:txBody>
      </p:sp>
      <p:sp>
        <p:nvSpPr>
          <p:cNvPr id="6" name="3 CuadroTexto"/>
          <p:cNvSpPr txBox="1">
            <a:spLocks noChangeArrowheads="1"/>
          </p:cNvSpPr>
          <p:nvPr/>
        </p:nvSpPr>
        <p:spPr bwMode="auto">
          <a:xfrm>
            <a:off x="356849" y="1140791"/>
            <a:ext cx="56238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s-CO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s-CO" altLang="es-CO" b="1" dirty="0" smtClean="0">
                <a:solidFill>
                  <a:srgbClr val="990000"/>
                </a:solidFill>
              </a:rPr>
              <a:t>INFORMACIÓN INSUMO DE SUPERVISIÓN 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es-CO" altLang="es-CO" sz="1800" b="1" dirty="0">
              <a:solidFill>
                <a:srgbClr val="990000"/>
              </a:solidFill>
            </a:endParaRPr>
          </a:p>
        </p:txBody>
      </p:sp>
      <p:graphicFrame>
        <p:nvGraphicFramePr>
          <p:cNvPr id="7" name="Objeto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39906327"/>
              </p:ext>
            </p:extLst>
          </p:nvPr>
        </p:nvGraphicFramePr>
        <p:xfrm>
          <a:off x="1741488" y="1787525"/>
          <a:ext cx="8621712" cy="3743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Hoja de cálculo" r:id="rId3" imgW="6905733" imgH="3286082" progId="Excel.Sheet.12">
                  <p:embed/>
                </p:oleObj>
              </mc:Choice>
              <mc:Fallback>
                <p:oleObj name="Hoja de cálculo" r:id="rId3" imgW="6905733" imgH="3286082" progId="Excel.Sheet.12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741488" y="1787525"/>
                        <a:ext cx="8621712" cy="37433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3519936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A692C511-1514-48B5-B7AA-C2779D4ED94D}" type="slidenum">
              <a:rPr lang="es-CO" altLang="es-CO" smtClean="0">
                <a:solidFill>
                  <a:prstClr val="black"/>
                </a:solidFill>
              </a:rPr>
              <a:pPr>
                <a:defRPr/>
              </a:pPr>
              <a:t>15</a:t>
            </a:fld>
            <a:endParaRPr lang="es-CO" altLang="es-CO">
              <a:solidFill>
                <a:prstClr val="black"/>
              </a:solidFill>
            </a:endParaRPr>
          </a:p>
        </p:txBody>
      </p:sp>
      <p:sp>
        <p:nvSpPr>
          <p:cNvPr id="5" name="9 Rectángulo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>
            <a:spAutoFit/>
          </a:bodyPr>
          <a:lstStyle/>
          <a:p>
            <a:pPr eaLnBrk="0" hangingPunct="0">
              <a:lnSpc>
                <a:spcPct val="85000"/>
              </a:lnSpc>
              <a:tabLst>
                <a:tab pos="2424113" algn="l"/>
              </a:tabLst>
              <a:defRPr/>
            </a:pPr>
            <a:r>
              <a:rPr lang="es-CO" sz="2800" b="1" dirty="0" smtClean="0">
                <a:solidFill>
                  <a:srgbClr val="99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Narrow" pitchFamily="34" charset="0"/>
                <a:cs typeface="Arial" panose="020B0604020202020204" pitchFamily="34" charset="0"/>
              </a:rPr>
              <a:t>FONDOS MUTUOS DE INVERSIÓN  - FMI</a:t>
            </a:r>
            <a:endParaRPr lang="es-ES" sz="2800" b="1" dirty="0">
              <a:solidFill>
                <a:srgbClr val="99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Narrow" pitchFamily="34" charset="0"/>
              <a:cs typeface="Arial" charset="0"/>
            </a:endParaRPr>
          </a:p>
        </p:txBody>
      </p:sp>
      <p:sp>
        <p:nvSpPr>
          <p:cNvPr id="6" name="CuadroTexto 5"/>
          <p:cNvSpPr txBox="1"/>
          <p:nvPr/>
        </p:nvSpPr>
        <p:spPr>
          <a:xfrm>
            <a:off x="2982097" y="3468130"/>
            <a:ext cx="613719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solidFill>
                  <a:schemeClr val="accent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GRACIAS</a:t>
            </a:r>
            <a:endParaRPr lang="es-CO" sz="4000" b="1" dirty="0">
              <a:solidFill>
                <a:schemeClr val="accent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1489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lantill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6666"/>
      </a:accent1>
      <a:accent2>
        <a:srgbClr val="990000"/>
      </a:accent2>
      <a:accent3>
        <a:srgbClr val="CC6600"/>
      </a:accent3>
      <a:accent4>
        <a:srgbClr val="663300"/>
      </a:accent4>
      <a:accent5>
        <a:srgbClr val="66A3A3"/>
      </a:accent5>
      <a:accent6>
        <a:srgbClr val="74744E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6951</TotalTime>
  <Words>601</Words>
  <Application>Microsoft Office PowerPoint</Application>
  <PresentationFormat>Personalizado</PresentationFormat>
  <Paragraphs>135</Paragraphs>
  <Slides>15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Servidores OLE incrustados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17" baseType="lpstr">
      <vt:lpstr>Tema de Office</vt:lpstr>
      <vt:lpstr>Hoja de cálculo</vt:lpstr>
      <vt:lpstr>Presentación de PowerPoint</vt:lpstr>
      <vt:lpstr>FONDOS MUTUOS DE INVERSIÓN  - FMI</vt:lpstr>
      <vt:lpstr>Presentación de PowerPoint</vt:lpstr>
      <vt:lpstr>FONDOS MUTUOS DE INVERSIÓN  - FMI</vt:lpstr>
      <vt:lpstr>FONDOS MUTUOS DE INVERSIÓN  - FMI</vt:lpstr>
      <vt:lpstr>FONDOS MUTUOS DE INVERSIÓN  - FMI</vt:lpstr>
      <vt:lpstr>FONDOS MUTUOS DE INVERSIÓN  - FMI</vt:lpstr>
      <vt:lpstr>FONDOS MUTUOS DE INVERSIÓN  - FMI</vt:lpstr>
      <vt:lpstr>FONDOS MUTUOS DE INVERSIÓN  - FMI</vt:lpstr>
      <vt:lpstr>FONDOS MUTUOS DE INVERSIÓN GENERALIDADES </vt:lpstr>
      <vt:lpstr>FONDOS MUTUOS DE INVERSIÓN </vt:lpstr>
      <vt:lpstr>FONDOS MUTUOS DE INVERSIÓN </vt:lpstr>
      <vt:lpstr>FONDOS MUTUOS DE INVERSIÓN - TRANSMISIONES  </vt:lpstr>
      <vt:lpstr>FONDOS MUTUOS DE INVERSIÓN  - FMI</vt:lpstr>
      <vt:lpstr>FONDOS MUTUOS DE INVERSIÓN  - FMI</vt:lpstr>
    </vt:vector>
  </TitlesOfParts>
  <Company>superfinanciera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FONDOS MUTUOS DE INVERSIÓN</dc:title>
  <dc:creator>Lina Maria Gil Messier</dc:creator>
  <cp:lastModifiedBy>Juan Francisco Lopez Vergara</cp:lastModifiedBy>
  <cp:revision>126</cp:revision>
  <cp:lastPrinted>2017-05-25T13:22:14Z</cp:lastPrinted>
  <dcterms:created xsi:type="dcterms:W3CDTF">2017-02-23T15:58:26Z</dcterms:created>
  <dcterms:modified xsi:type="dcterms:W3CDTF">2017-05-31T14:29:20Z</dcterms:modified>
</cp:coreProperties>
</file>